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6" r:id="rId4"/>
    <p:sldId id="260" r:id="rId5"/>
    <p:sldId id="261" r:id="rId6"/>
    <p:sldId id="283" r:id="rId7"/>
    <p:sldId id="263" r:id="rId8"/>
    <p:sldId id="265" r:id="rId9"/>
    <p:sldId id="299" r:id="rId10"/>
    <p:sldId id="302" r:id="rId11"/>
    <p:sldId id="268" r:id="rId12"/>
    <p:sldId id="270" r:id="rId13"/>
    <p:sldId id="274" r:id="rId14"/>
    <p:sldId id="306" r:id="rId15"/>
    <p:sldId id="313" r:id="rId16"/>
    <p:sldId id="293" r:id="rId17"/>
    <p:sldId id="276" r:id="rId18"/>
    <p:sldId id="277" r:id="rId19"/>
  </p:sldIdLst>
  <p:sldSz cx="24384000" cy="13716000"/>
  <p:notesSz cx="6858000" cy="9144000"/>
  <p:embeddedFontLst>
    <p:embeddedFont>
      <p:font typeface="esamanru OTF Medium" pitchFamily="2" charset="-127"/>
      <p:regular r:id=""/>
      <p:bold r:id=""/>
    </p:embeddedFont>
    <p:embeddedFont>
      <p:font typeface="MapoDPP" panose="02000500000000000000" pitchFamily="2" charset="-127"/>
      <p:regular r:id=""/>
    </p:embeddedFont>
    <p:embeddedFont>
      <p:font typeface="Noto Sans KR" panose="020B0200000000000000" pitchFamily="34" charset="-128"/>
      <p:regular r:id="rId21"/>
      <p:bold r:id="rId22"/>
    </p:embeddedFont>
    <p:embeddedFont>
      <p:font typeface="Noto Sans KR ExtraBold" panose="020B0200000000000000" pitchFamily="34" charset="-128"/>
      <p:bold r:id="rId23"/>
    </p:embeddedFont>
    <p:embeddedFont>
      <p:font typeface="Noto Sans KR Light" panose="020B0200000000000000" pitchFamily="34" charset="-128"/>
      <p:regular r:id="rId24"/>
    </p:embeddedFont>
    <p:embeddedFont>
      <p:font typeface="Noto Sans KR Medium" panose="020B0200000000000000" pitchFamily="34" charset="-128"/>
      <p:regular r:id="rId25"/>
    </p:embeddedFont>
    <p:embeddedFont>
      <p:font typeface="Noto Sans KR SemiBold" panose="020B0200000000000000" pitchFamily="34" charset="-128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B53"/>
    <a:srgbClr val="D8E4DC"/>
    <a:srgbClr val="FC5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92" autoAdjust="0"/>
    <p:restoredTop sz="94394" autoAdjust="0"/>
  </p:normalViewPr>
  <p:slideViewPr>
    <p:cSldViewPr>
      <p:cViewPr varScale="1">
        <p:scale>
          <a:sx n="95" d="100"/>
          <a:sy n="95" d="100"/>
        </p:scale>
        <p:origin x="224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CA7B5-F228-9243-923E-44369EC2DFFC}" type="datetimeFigureOut">
              <a:rPr lang="en-KR" smtClean="0"/>
              <a:t>12/5/25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8C7AE-00A0-CF4E-ACB6-3539EC3703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333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8C7AE-00A0-CF4E-ACB6-3539EC370391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170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1.png"/><Relationship Id="rId3" Type="http://schemas.openxmlformats.org/officeDocument/2006/relationships/image" Target="../media/image73.png"/><Relationship Id="rId7" Type="http://schemas.openxmlformats.org/officeDocument/2006/relationships/image" Target="../media/image36.png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92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84.png"/><Relationship Id="rId5" Type="http://schemas.openxmlformats.org/officeDocument/2006/relationships/image" Target="../media/image88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84.png"/><Relationship Id="rId5" Type="http://schemas.openxmlformats.org/officeDocument/2006/relationships/image" Target="../media/image88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0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1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12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0.png"/><Relationship Id="rId5" Type="http://schemas.openxmlformats.org/officeDocument/2006/relationships/image" Target="../media/image108.png"/><Relationship Id="rId10" Type="http://schemas.openxmlformats.org/officeDocument/2006/relationships/image" Target="../media/image111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LS-VJTuBUU?feature=oembed" TargetMode="External"/><Relationship Id="rId6" Type="http://schemas.openxmlformats.org/officeDocument/2006/relationships/image" Target="../media/image14.png"/><Relationship Id="rId11" Type="http://schemas.openxmlformats.org/officeDocument/2006/relationships/image" Target="../media/image38.jpeg"/><Relationship Id="rId5" Type="http://schemas.openxmlformats.org/officeDocument/2006/relationships/image" Target="../media/image13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16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13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7.png"/><Relationship Id="rId12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3937000"/>
            <a:ext cx="10947400" cy="2263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44600" y="4114800"/>
            <a:ext cx="18199100" cy="3479800"/>
          </a:xfrm>
          <a:prstGeom prst="rect">
            <a:avLst/>
          </a:prstGeom>
        </p:spPr>
        <p:txBody>
          <a:bodyPr lIns="0" tIns="0" rIns="0" bIns="203200" rtlCol="0" anchor="b"/>
          <a:lstStyle/>
          <a:p>
            <a:pPr lvl="0" algn="l">
              <a:lnSpc>
                <a:spcPct val="99600"/>
              </a:lnSpc>
            </a:pPr>
            <a:r>
              <a:rPr lang="en" sz="19541" b="1" u="none" strike="noStrike" spc="-195" dirty="0">
                <a:solidFill>
                  <a:srgbClr val="9ABBA3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GOYO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10845800"/>
            <a:ext cx="9817100" cy="1727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24499"/>
              </a:lnSpc>
            </a:pPr>
            <a:r>
              <a:rPr lang="en-US" sz="2400" b="1" dirty="0" err="1">
                <a:solidFill>
                  <a:srgbClr val="595959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Taerim</a:t>
            </a:r>
            <a:r>
              <a:rPr lang="en-US" sz="2400" b="1" dirty="0">
                <a:solidFill>
                  <a:srgbClr val="595959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Kim, Information System</a:t>
            </a:r>
          </a:p>
          <a:p>
            <a:pPr lvl="0" algn="just">
              <a:lnSpc>
                <a:spcPct val="124499"/>
              </a:lnSpc>
            </a:pPr>
            <a:r>
              <a:rPr lang="en-US" sz="2400" b="1" dirty="0" err="1">
                <a:solidFill>
                  <a:srgbClr val="595959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Wongyu</a:t>
            </a:r>
            <a:r>
              <a:rPr lang="en-US" sz="2400" b="1" dirty="0">
                <a:solidFill>
                  <a:srgbClr val="595959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Lee, Information System</a:t>
            </a:r>
          </a:p>
          <a:p>
            <a:pPr lvl="0" algn="just">
              <a:lnSpc>
                <a:spcPct val="124499"/>
              </a:lnSpc>
            </a:pPr>
            <a:r>
              <a:rPr lang="en-US" sz="2400" b="1" dirty="0" err="1">
                <a:solidFill>
                  <a:srgbClr val="595959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Junill</a:t>
            </a:r>
            <a:r>
              <a:rPr lang="en-US" sz="2400" b="1" dirty="0">
                <a:solidFill>
                  <a:srgbClr val="595959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Jang, Information System</a:t>
            </a:r>
          </a:p>
          <a:p>
            <a:pPr lvl="0" algn="just">
              <a:lnSpc>
                <a:spcPct val="124499"/>
              </a:lnSpc>
            </a:pPr>
            <a:r>
              <a:rPr lang="en-US" sz="2400" b="1" dirty="0">
                <a:solidFill>
                  <a:srgbClr val="595959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Hoyoung Chung, Information System</a:t>
            </a:r>
            <a:endParaRPr lang="ko-KR" sz="2342" b="1" u="none" strike="noStrike" dirty="0">
              <a:solidFill>
                <a:srgbClr val="000000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8940800" y="3149600"/>
            <a:ext cx="14566900" cy="9702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1300" y="7226300"/>
            <a:ext cx="12788900" cy="1155700"/>
          </a:xfrm>
          <a:prstGeom prst="rect">
            <a:avLst/>
          </a:prstGeom>
        </p:spPr>
        <p:txBody>
          <a:bodyPr lIns="0" tIns="40908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221" b="1" u="none" strike="noStrike" dirty="0">
                <a:solidFill>
                  <a:srgbClr val="595959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Connecting you to </a:t>
            </a:r>
          </a:p>
          <a:p>
            <a:pPr lvl="0" algn="l">
              <a:lnSpc>
                <a:spcPct val="99600"/>
              </a:lnSpc>
            </a:pPr>
            <a:r>
              <a:rPr lang="en" sz="3221" b="1" u="none" strike="noStrike" dirty="0">
                <a:solidFill>
                  <a:srgbClr val="595959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better focus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736600"/>
            <a:ext cx="15735300" cy="198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34000"/>
          </a:blip>
          <a:stretch>
            <a:fillRect/>
          </a:stretch>
        </p:blipFill>
        <p:spPr>
          <a:xfrm>
            <a:off x="6921500" y="4013200"/>
            <a:ext cx="3302000" cy="161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82000" y="11938000"/>
            <a:ext cx="24130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05500" y="11709400"/>
            <a:ext cx="2425700" cy="1130300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B1F0FFDC-36E6-475A-5187-AD1F836108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3FD9-CA11-B65D-26AB-3D022604C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1EBCC7-BDD2-1611-5A23-84697B511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4A3A234-E315-C432-FF29-9B592EC4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EA2CC63-29DF-15AA-239B-0861692A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3937000"/>
            <a:ext cx="10947400" cy="22631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62163A4-4140-0E4E-1030-4BB92E7C8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00" y="4660900"/>
            <a:ext cx="14782800" cy="7315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17E268C-9BE0-F477-53C2-DF59C1123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2336800"/>
            <a:ext cx="14439900" cy="1066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744D11-1585-93F0-AF08-286698554F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5158389-4F17-8C0A-8C28-C0505ABA6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3EC4AFD-D7E7-0887-81CC-D66DE10D723B}"/>
              </a:ext>
            </a:extLst>
          </p:cNvPr>
          <p:cNvSpPr txBox="1"/>
          <p:nvPr/>
        </p:nvSpPr>
        <p:spPr>
          <a:xfrm>
            <a:off x="4724400" y="876300"/>
            <a:ext cx="16497300" cy="1612900"/>
          </a:xfrm>
          <a:prstGeom prst="rect">
            <a:avLst/>
          </a:prstGeom>
        </p:spPr>
        <p:txBody>
          <a:bodyPr lIns="0" tIns="99905" rIns="0" bIns="99905" rtlCol="0" anchor="ctr"/>
          <a:lstStyle/>
          <a:p>
            <a:pPr lvl="0" algn="l">
              <a:lnSpc>
                <a:spcPct val="99600"/>
              </a:lnSpc>
            </a:pPr>
            <a:r>
              <a:rPr lang="en-US" sz="7866" b="1" u="none" strike="noStrike" spc="-79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Backbone Model</a:t>
            </a:r>
            <a:endParaRPr lang="en" sz="7866" b="1" u="none" strike="noStrike" spc="-79" dirty="0">
              <a:solidFill>
                <a:srgbClr val="FFFFF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29CA6A04-1CE0-CE72-7BF6-468B91ACF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4191000"/>
            <a:ext cx="5537200" cy="80645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D2D39E8-0798-3E6F-75FF-936040D353C2}"/>
              </a:ext>
            </a:extLst>
          </p:cNvPr>
          <p:cNvSpPr txBox="1"/>
          <p:nvPr/>
        </p:nvSpPr>
        <p:spPr>
          <a:xfrm>
            <a:off x="12353925" y="10871200"/>
            <a:ext cx="5143500" cy="609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457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Accuracy</a:t>
            </a:r>
          </a:p>
          <a:p>
            <a:pPr lvl="0" algn="ctr">
              <a:lnSpc>
                <a:spcPct val="116199"/>
              </a:lnSpc>
            </a:pPr>
            <a:r>
              <a:rPr lang="en-US" sz="3457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(%)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03E6FBE-484F-A9CB-8184-AC1B17BC6B50}"/>
              </a:ext>
            </a:extLst>
          </p:cNvPr>
          <p:cNvSpPr txBox="1"/>
          <p:nvPr/>
        </p:nvSpPr>
        <p:spPr>
          <a:xfrm>
            <a:off x="12353925" y="5062818"/>
            <a:ext cx="5143500" cy="1206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457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Model Size</a:t>
            </a:r>
          </a:p>
          <a:p>
            <a:pPr lvl="0" algn="ctr">
              <a:lnSpc>
                <a:spcPct val="116199"/>
              </a:lnSpc>
            </a:pPr>
            <a:r>
              <a:rPr lang="en-US" sz="3457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(MB)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D398171-CE82-E6A5-E770-CA5E2A1F2361}"/>
              </a:ext>
            </a:extLst>
          </p:cNvPr>
          <p:cNvSpPr txBox="1"/>
          <p:nvPr/>
        </p:nvSpPr>
        <p:spPr>
          <a:xfrm>
            <a:off x="12360275" y="8763000"/>
            <a:ext cx="51308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923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Inference speed</a:t>
            </a:r>
          </a:p>
          <a:p>
            <a:pPr lvl="0" algn="ctr">
              <a:lnSpc>
                <a:spcPct val="116199"/>
              </a:lnSpc>
            </a:pPr>
            <a:r>
              <a:rPr lang="en-US" sz="2923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en-US" sz="2923" u="none" strike="noStrike" dirty="0" err="1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ms</a:t>
            </a:r>
            <a:r>
              <a:rPr lang="en-US" sz="2923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FC5AD59-165E-FB8D-B89D-8E1C54C597D0}"/>
              </a:ext>
            </a:extLst>
          </p:cNvPr>
          <p:cNvSpPr txBox="1"/>
          <p:nvPr/>
        </p:nvSpPr>
        <p:spPr>
          <a:xfrm>
            <a:off x="12360275" y="7035800"/>
            <a:ext cx="5130800" cy="1092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57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Parameters</a:t>
            </a:r>
            <a:endParaRPr lang="ko-KR" sz="3057" u="none" strike="noStrike" dirty="0">
              <a:solidFill>
                <a:srgbClr val="242424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r>
              <a:rPr lang="en" sz="3057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(Million)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7F6195C3-7EE3-E6F7-F541-4ACA016F7A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00" y="4165600"/>
            <a:ext cx="596900" cy="5969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AB3CFF2F-BEBE-37DE-DE8C-3AB3754181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1400" y="3390900"/>
            <a:ext cx="596900" cy="5969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51DA1118-8BD2-EB14-1A13-21C2B37D5841}"/>
              </a:ext>
            </a:extLst>
          </p:cNvPr>
          <p:cNvSpPr txBox="1"/>
          <p:nvPr/>
        </p:nvSpPr>
        <p:spPr>
          <a:xfrm>
            <a:off x="7696200" y="3467100"/>
            <a:ext cx="5105400" cy="44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523" b="1" i="0" u="none" strike="noStrike">
                <a:solidFill>
                  <a:srgbClr val="242424"/>
                </a:solidFill>
                <a:latin typeface="esamanru OTF Medium"/>
              </a:rPr>
              <a:t>YAMNet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B44324C-AACE-C92D-A490-F359E57E7714}"/>
              </a:ext>
            </a:extLst>
          </p:cNvPr>
          <p:cNvSpPr txBox="1"/>
          <p:nvPr/>
        </p:nvSpPr>
        <p:spPr>
          <a:xfrm>
            <a:off x="7632700" y="4279900"/>
            <a:ext cx="5105400" cy="44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523" b="1" i="0" u="none" strike="noStrike">
                <a:solidFill>
                  <a:srgbClr val="242424"/>
                </a:solidFill>
                <a:latin typeface="esamanru OTF Medium"/>
              </a:rPr>
              <a:t>PANNs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56F9157-D193-4ADD-6DE5-272515F7B516}"/>
              </a:ext>
            </a:extLst>
          </p:cNvPr>
          <p:cNvSpPr txBox="1"/>
          <p:nvPr/>
        </p:nvSpPr>
        <p:spPr>
          <a:xfrm>
            <a:off x="9385300" y="5511800"/>
            <a:ext cx="51562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90" u="none" strike="noStrike">
                <a:solidFill>
                  <a:srgbClr val="F93808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3.05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1B0FDA2-62BF-7201-95B4-6BC1CFF16C53}"/>
              </a:ext>
            </a:extLst>
          </p:cNvPr>
          <p:cNvSpPr txBox="1"/>
          <p:nvPr/>
        </p:nvSpPr>
        <p:spPr>
          <a:xfrm>
            <a:off x="9728200" y="7264400"/>
            <a:ext cx="51562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90" u="none" strike="noStrike">
                <a:solidFill>
                  <a:srgbClr val="F93808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4.02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0B9794E-B043-1571-751F-A17D7AB7A7F9}"/>
              </a:ext>
            </a:extLst>
          </p:cNvPr>
          <p:cNvSpPr txBox="1"/>
          <p:nvPr/>
        </p:nvSpPr>
        <p:spPr>
          <a:xfrm>
            <a:off x="18300700" y="7353300"/>
            <a:ext cx="5118100" cy="495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79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81.3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AFFACC5-85F7-2334-33EC-72FF7B2330D3}"/>
              </a:ext>
            </a:extLst>
          </p:cNvPr>
          <p:cNvSpPr txBox="1"/>
          <p:nvPr/>
        </p:nvSpPr>
        <p:spPr>
          <a:xfrm>
            <a:off x="9461500" y="9105900"/>
            <a:ext cx="51562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90" u="none" strike="noStrike">
                <a:solidFill>
                  <a:srgbClr val="F93808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34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7917A19-0717-7933-AA07-02E27153E19F}"/>
              </a:ext>
            </a:extLst>
          </p:cNvPr>
          <p:cNvSpPr txBox="1"/>
          <p:nvPr/>
        </p:nvSpPr>
        <p:spPr>
          <a:xfrm>
            <a:off x="18300700" y="9169400"/>
            <a:ext cx="5118100" cy="495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79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215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6F0751F-47C2-800B-4A40-14C5DCA2C84B}"/>
              </a:ext>
            </a:extLst>
          </p:cNvPr>
          <p:cNvSpPr txBox="1"/>
          <p:nvPr/>
        </p:nvSpPr>
        <p:spPr>
          <a:xfrm>
            <a:off x="6527800" y="10871200"/>
            <a:ext cx="51562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90" u="none" strike="noStrike">
                <a:solidFill>
                  <a:srgbClr val="F93808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84.2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747A45A0-0CC2-3F49-235F-2DC20EA54212}"/>
              </a:ext>
            </a:extLst>
          </p:cNvPr>
          <p:cNvSpPr txBox="1"/>
          <p:nvPr/>
        </p:nvSpPr>
        <p:spPr>
          <a:xfrm>
            <a:off x="15976600" y="10972800"/>
            <a:ext cx="5118100" cy="495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79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63.5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6BE02818-50C7-CCA8-7DE3-8F8DC7B392A7}"/>
              </a:ext>
            </a:extLst>
          </p:cNvPr>
          <p:cNvSpPr txBox="1"/>
          <p:nvPr/>
        </p:nvSpPr>
        <p:spPr>
          <a:xfrm>
            <a:off x="18300700" y="5549900"/>
            <a:ext cx="5118100" cy="495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79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311.2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EE6D6B1-AF5F-DF1A-6D4A-F1424B516CD0}"/>
              </a:ext>
            </a:extLst>
          </p:cNvPr>
          <p:cNvSpPr txBox="1"/>
          <p:nvPr/>
        </p:nvSpPr>
        <p:spPr>
          <a:xfrm>
            <a:off x="1460500" y="4572000"/>
            <a:ext cx="5715000" cy="7264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200" u="none" strike="noStrike" dirty="0">
                <a:solidFill>
                  <a:srgbClr val="000000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Accuracy</a:t>
            </a:r>
            <a:endParaRPr lang="ko-KR" sz="3200" u="none" strike="noStrike" dirty="0">
              <a:solidFill>
                <a:srgbClr val="000000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l">
              <a:lnSpc>
                <a:spcPct val="116199"/>
              </a:lnSpc>
            </a:pPr>
            <a:r>
              <a:rPr lang="en-US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Outperformed PANNs </a:t>
            </a:r>
            <a:r>
              <a:rPr lang="en" sz="2800" u="none" strike="noStrike" dirty="0">
                <a:solidFill>
                  <a:srgbClr val="F93808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+20.7%p</a:t>
            </a:r>
          </a:p>
          <a:p>
            <a:pPr lvl="0" algn="l">
              <a:lnSpc>
                <a:spcPct val="116199"/>
              </a:lnSpc>
            </a:pPr>
            <a:endParaRPr lang="ko-KR" sz="32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l">
              <a:lnSpc>
                <a:spcPct val="116199"/>
              </a:lnSpc>
            </a:pPr>
            <a:r>
              <a:rPr lang="en" sz="3200" u="none" strike="noStrike" dirty="0">
                <a:solidFill>
                  <a:srgbClr val="000000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Low</a:t>
            </a:r>
            <a:r>
              <a:rPr lang="en" sz="3200" dirty="0">
                <a:solidFill>
                  <a:srgbClr val="000000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Latency</a:t>
            </a:r>
            <a:endParaRPr lang="en" sz="3200" u="none" strike="noStrike" dirty="0">
              <a:solidFill>
                <a:srgbClr val="000000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l">
              <a:lnSpc>
                <a:spcPct val="116199"/>
              </a:lnSpc>
            </a:pPr>
            <a:r>
              <a:rPr lang="en-US" sz="2800" u="none" strike="noStrike" dirty="0">
                <a:solidFill>
                  <a:srgbClr val="F93808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6</a:t>
            </a:r>
            <a:r>
              <a:rPr lang="en-US" altLang="ko-KR" sz="2800" u="none" strike="noStrike" dirty="0">
                <a:solidFill>
                  <a:srgbClr val="F93808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x </a:t>
            </a:r>
            <a:r>
              <a:rPr lang="en-US" altLang="ko-KR" sz="2800" u="none" strike="noStrike" dirty="0">
                <a:latin typeface="Noto Sans KR" panose="020B0200000000000000" pitchFamily="34" charset="-128"/>
                <a:ea typeface="Noto Sans KR" panose="020B0200000000000000" pitchFamily="34" charset="-128"/>
              </a:rPr>
              <a:t>faster inference speed</a:t>
            </a:r>
            <a:endParaRPr lang="ko-KR" sz="2800" u="none" strike="noStrike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l">
              <a:lnSpc>
                <a:spcPct val="116199"/>
              </a:lnSpc>
            </a:pPr>
            <a:endParaRPr lang="ko-KR" sz="32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l">
              <a:lnSpc>
                <a:spcPct val="116199"/>
              </a:lnSpc>
            </a:pPr>
            <a:r>
              <a:rPr lang="en" sz="3200" u="none" strike="noStrike" dirty="0">
                <a:solidFill>
                  <a:srgbClr val="000000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Lightweight architecture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Optimized for storage-constrained edge devices</a:t>
            </a:r>
            <a:endParaRPr lang="ko-KR" sz="28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l">
              <a:lnSpc>
                <a:spcPct val="116199"/>
              </a:lnSpc>
            </a:pPr>
            <a:endParaRPr lang="ko-KR" sz="32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30" name="Picture 11">
            <a:extLst>
              <a:ext uri="{FF2B5EF4-FFF2-40B4-BE49-F238E27FC236}">
                <a16:creationId xmlns:a16="http://schemas.microsoft.com/office/drawing/2014/main" id="{6AEDD14D-845A-5D01-A560-D0677E2351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3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4013200"/>
            <a:ext cx="10947400" cy="226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336800"/>
            <a:ext cx="144399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60900" y="774700"/>
            <a:ext cx="16535400" cy="17399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" sz="8799" b="1" u="none" strike="noStrike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Model Compression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23000"/>
          </a:blip>
          <a:stretch>
            <a:fillRect/>
          </a:stretch>
        </p:blipFill>
        <p:spPr>
          <a:xfrm rot="5400000">
            <a:off x="4622800" y="5664200"/>
            <a:ext cx="6832600" cy="571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>
            <a:off x="5194300" y="5105400"/>
            <a:ext cx="5715000" cy="180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23000"/>
          </a:blip>
          <a:stretch>
            <a:fillRect/>
          </a:stretch>
        </p:blipFill>
        <p:spPr>
          <a:xfrm rot="5400000">
            <a:off x="13690600" y="5664200"/>
            <a:ext cx="6832600" cy="571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457700" y="3517900"/>
            <a:ext cx="7175500" cy="153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5326" b="1" u="none" strike="noStrike" dirty="0">
                <a:solidFill>
                  <a:srgbClr val="242424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Before</a:t>
            </a:r>
          </a:p>
          <a:p>
            <a:pPr lvl="0" algn="ctr">
              <a:lnSpc>
                <a:spcPct val="116199"/>
              </a:lnSpc>
            </a:pPr>
            <a:r>
              <a:rPr lang="en" sz="3326" b="1" u="none" strike="noStrike" dirty="0">
                <a:solidFill>
                  <a:srgbClr val="242424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(server/pc)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73000"/>
          </a:blip>
          <a:stretch>
            <a:fillRect/>
          </a:stretch>
        </p:blipFill>
        <p:spPr>
          <a:xfrm>
            <a:off x="12204700" y="5181600"/>
            <a:ext cx="1117600" cy="6642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992100" y="3505200"/>
            <a:ext cx="8267700" cy="153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5323" b="1" u="none" strike="noStrike">
                <a:solidFill>
                  <a:srgbClr val="242424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After</a:t>
            </a:r>
          </a:p>
          <a:p>
            <a:pPr lvl="0" algn="ctr">
              <a:lnSpc>
                <a:spcPct val="116199"/>
              </a:lnSpc>
            </a:pPr>
            <a:r>
              <a:rPr lang="en" sz="3323" b="1" u="none" strike="noStrike">
                <a:solidFill>
                  <a:srgbClr val="242424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(Raspberry  Pi)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5100" y="7416800"/>
            <a:ext cx="5143500" cy="596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600" b="1" dirty="0">
                <a:solidFill>
                  <a:srgbClr val="595959">
                    <a:alpha val="78824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Format</a:t>
            </a:r>
            <a:endParaRPr lang="en" sz="3600" b="1" u="none" strike="noStrike" dirty="0">
              <a:solidFill>
                <a:srgbClr val="595959">
                  <a:alpha val="78824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35100" y="10350500"/>
            <a:ext cx="5143500" cy="1295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600" b="1" u="none" strike="noStrike" dirty="0">
                <a:solidFill>
                  <a:srgbClr val="595959">
                    <a:alpha val="78824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Inference</a:t>
            </a:r>
            <a:br>
              <a:rPr lang="en" sz="3600" b="1" u="none" strike="noStrike" dirty="0">
                <a:solidFill>
                  <a:srgbClr val="595959">
                    <a:alpha val="78824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</a:br>
            <a:r>
              <a:rPr lang="en" sz="3600" b="1" u="none" strike="noStrike" dirty="0">
                <a:solidFill>
                  <a:srgbClr val="595959">
                    <a:alpha val="78824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Speed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5100" y="8978900"/>
            <a:ext cx="5143500" cy="596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600" b="1" dirty="0">
                <a:solidFill>
                  <a:srgbClr val="595959">
                    <a:alpha val="78824"/>
                  </a:srgb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Size</a:t>
            </a:r>
            <a:endParaRPr lang="en" sz="3600" b="1" u="none" strike="noStrike" dirty="0">
              <a:solidFill>
                <a:srgbClr val="595959">
                  <a:alpha val="78824"/>
                </a:srgb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>
            <a:off x="14249400" y="5105400"/>
            <a:ext cx="5715000" cy="1803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435600" y="5499100"/>
            <a:ext cx="5219700" cy="96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54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TensorFlow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14500" y="5473700"/>
            <a:ext cx="5219700" cy="96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54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TFLite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61000" y="7327900"/>
            <a:ext cx="5168900" cy="736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r>
              <a:rPr lang="en" sz="4000" u="none" strike="noStrike" dirty="0" err="1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keras</a:t>
            </a:r>
            <a:endParaRPr lang="en" sz="4000" u="none" strike="noStrike" dirty="0">
              <a:solidFill>
                <a:srgbClr val="242424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439900" y="7327900"/>
            <a:ext cx="5168900" cy="736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u="none" strike="noStrike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.tflite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37200" y="8991600"/>
            <a:ext cx="5168900" cy="736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480MB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39900" y="8940800"/>
            <a:ext cx="5181600" cy="800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u="none" strike="noStrike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1MB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75300" y="10706100"/>
            <a:ext cx="5168900" cy="736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u="none" strike="noStrike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2.5sec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41500" y="10655300"/>
            <a:ext cx="51816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u="none" strike="noStrike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&lt; 0.1sec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4300" y="8458200"/>
            <a:ext cx="5753100" cy="63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4300" y="10071100"/>
            <a:ext cx="5753100" cy="63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49400" y="8470900"/>
            <a:ext cx="5753100" cy="63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49400" y="10083800"/>
            <a:ext cx="5753100" cy="63500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E9E54F98-42C8-7261-1AA8-E655675C80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3937000"/>
            <a:ext cx="10947400" cy="226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336800"/>
            <a:ext cx="144399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pic>
        <p:nvPicPr>
          <p:cNvPr id="10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0" y="-1549400"/>
            <a:ext cx="18529300" cy="17665700"/>
          </a:xfrm>
          <a:prstGeom prst="rect">
            <a:avLst/>
          </a:prstGeom>
        </p:spPr>
      </p:pic>
      <p:pic>
        <p:nvPicPr>
          <p:cNvPr id="11" name="Picture 1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875" y="-685800"/>
            <a:ext cx="18529300" cy="17665700"/>
          </a:xfrm>
          <a:prstGeom prst="rect">
            <a:avLst/>
          </a:prstGeom>
        </p:spPr>
      </p:pic>
      <p:pic>
        <p:nvPicPr>
          <p:cNvPr id="13" name="Picture 1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3603" y="5302249"/>
            <a:ext cx="596900" cy="596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17FB501-07A3-DFCC-DF80-F48FCA5DBD43}"/>
              </a:ext>
            </a:extLst>
          </p:cNvPr>
          <p:cNvGrpSpPr/>
          <p:nvPr/>
        </p:nvGrpSpPr>
        <p:grpSpPr>
          <a:xfrm>
            <a:off x="1557338" y="4553658"/>
            <a:ext cx="2095500" cy="596900"/>
            <a:chOff x="1557338" y="4553658"/>
            <a:chExt cx="2095500" cy="596900"/>
          </a:xfrm>
        </p:grpSpPr>
        <p:sp>
          <p:nvSpPr>
            <p:cNvPr id="12" name="TextBox 12"/>
            <p:cNvSpPr txBox="1"/>
            <p:nvPr/>
          </p:nvSpPr>
          <p:spPr>
            <a:xfrm>
              <a:off x="2181132" y="4629858"/>
              <a:ext cx="1471706" cy="444500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16199"/>
                </a:lnSpc>
              </a:pPr>
              <a:r>
                <a:rPr lang="en-US" sz="2523" u="none" strike="noStrike" dirty="0">
                  <a:solidFill>
                    <a:srgbClr val="242424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Noise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7338" y="4553658"/>
              <a:ext cx="596900" cy="596900"/>
            </a:xfrm>
            <a:prstGeom prst="rect">
              <a:avLst/>
            </a:prstGeom>
          </p:spPr>
        </p:pic>
      </p:grpSp>
      <p:pic>
        <p:nvPicPr>
          <p:cNvPr id="22" name="Picture 11">
            <a:extLst>
              <a:ext uri="{FF2B5EF4-FFF2-40B4-BE49-F238E27FC236}">
                <a16:creationId xmlns:a16="http://schemas.microsoft.com/office/drawing/2014/main" id="{51E50057-30A1-493D-2333-7AF4D4D55E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B398B1-21B9-2986-687E-066C47894820}"/>
              </a:ext>
            </a:extLst>
          </p:cNvPr>
          <p:cNvCxnSpPr>
            <a:cxnSpLocks/>
          </p:cNvCxnSpPr>
          <p:nvPr/>
        </p:nvCxnSpPr>
        <p:spPr>
          <a:xfrm>
            <a:off x="3168650" y="7696200"/>
            <a:ext cx="198437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12">
            <a:extLst>
              <a:ext uri="{FF2B5EF4-FFF2-40B4-BE49-F238E27FC236}">
                <a16:creationId xmlns:a16="http://schemas.microsoft.com/office/drawing/2014/main" id="{81FE8BE0-F9F6-8419-626B-0E54DDD2D7DB}"/>
              </a:ext>
            </a:extLst>
          </p:cNvPr>
          <p:cNvSpPr txBox="1"/>
          <p:nvPr/>
        </p:nvSpPr>
        <p:spPr>
          <a:xfrm>
            <a:off x="2181132" y="5344459"/>
            <a:ext cx="1915646" cy="4445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-US" sz="2523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Anti-noise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60900" y="660400"/>
            <a:ext cx="16535400" cy="19685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-US" sz="8799" b="1" u="none" strike="noStrike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How ANC Works</a:t>
            </a:r>
            <a:endParaRPr lang="ko-KR" sz="8799" b="1" u="none" strike="noStrike" spc="-88" dirty="0">
              <a:solidFill>
                <a:srgbClr val="FFFFF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3937000"/>
            <a:ext cx="10947400" cy="226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336800"/>
            <a:ext cx="144399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60900" y="774700"/>
            <a:ext cx="16535400" cy="17399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-US" sz="8799" b="1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Spatial</a:t>
            </a:r>
            <a:r>
              <a:rPr lang="en-US" sz="8799" b="1" u="none" strike="noStrike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ANC</a:t>
            </a:r>
            <a:endParaRPr lang="ko-KR" sz="8799" b="1" u="none" strike="noStrike" spc="-88" dirty="0">
              <a:solidFill>
                <a:srgbClr val="FFFFF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20695" y="8826500"/>
            <a:ext cx="1270000" cy="2019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303095" y="10998200"/>
            <a:ext cx="3492500" cy="304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Reference Mic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6900" y="9105900"/>
            <a:ext cx="1371600" cy="1955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775200" y="11252200"/>
            <a:ext cx="3162300" cy="27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u="none" strike="noStrike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Error Mic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9800" y="9474200"/>
            <a:ext cx="1562100" cy="1676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882900" y="11290300"/>
            <a:ext cx="2806700" cy="241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u="none" strike="noStrike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User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5500" y="3886200"/>
            <a:ext cx="1498600" cy="2336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59200" y="6362700"/>
            <a:ext cx="3302000" cy="292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Anti-noise </a:t>
            </a:r>
            <a:r>
              <a:rPr lang="en-US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Speaker</a:t>
            </a:r>
            <a:endParaRPr lang="en" u="none" strike="noStrike" dirty="0">
              <a:solidFill>
                <a:srgbClr val="242424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74E411-930A-C152-73B0-AD6379AF521A}"/>
              </a:ext>
            </a:extLst>
          </p:cNvPr>
          <p:cNvGrpSpPr/>
          <p:nvPr/>
        </p:nvGrpSpPr>
        <p:grpSpPr>
          <a:xfrm>
            <a:off x="11950700" y="6490074"/>
            <a:ext cx="2133600" cy="2133600"/>
            <a:chOff x="10617200" y="9258300"/>
            <a:chExt cx="2133600" cy="21336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617200" y="9258300"/>
              <a:ext cx="2133600" cy="21336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0693400" y="9702800"/>
              <a:ext cx="1981200" cy="12319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3477" u="none" strike="noStrike" dirty="0">
                  <a:solidFill>
                    <a:srgbClr val="FFFFFF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ANC</a:t>
              </a:r>
            </a:p>
            <a:p>
              <a:pPr lvl="0" algn="ctr">
                <a:lnSpc>
                  <a:spcPct val="116199"/>
                </a:lnSpc>
              </a:pPr>
              <a:r>
                <a:rPr lang="en" sz="3477" u="none" strike="noStrike" dirty="0">
                  <a:solidFill>
                    <a:srgbClr val="FFFFFF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Module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4838700" y="5981700"/>
            <a:ext cx="1130300" cy="2781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544455" y="8482853"/>
            <a:ext cx="33528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62" u="none" strike="noStrike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Feedback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07583" y="4709856"/>
            <a:ext cx="3352800" cy="1054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62" u="none" strike="noStrike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Filtered</a:t>
            </a:r>
          </a:p>
          <a:p>
            <a:pPr lvl="0" algn="ctr">
              <a:lnSpc>
                <a:spcPct val="116199"/>
              </a:lnSpc>
            </a:pPr>
            <a:r>
              <a:rPr lang="en" sz="2962" u="none" strike="noStrike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Anti</a:t>
            </a:r>
            <a:r>
              <a:rPr lang="en-US" altLang="ko-KR" sz="2962" u="none" strike="noStrike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-</a:t>
            </a:r>
            <a:r>
              <a:rPr lang="en" sz="2962" u="none" strike="noStrike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noise</a:t>
            </a:r>
          </a:p>
        </p:txBody>
      </p:sp>
      <p:pic>
        <p:nvPicPr>
          <p:cNvPr id="29" name="Picture 11">
            <a:extLst>
              <a:ext uri="{FF2B5EF4-FFF2-40B4-BE49-F238E27FC236}">
                <a16:creationId xmlns:a16="http://schemas.microsoft.com/office/drawing/2014/main" id="{37FD6046-1FB5-7FB9-53BB-1593912DFE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529FE822-6177-888A-1F73-561304EB74A7}"/>
              </a:ext>
            </a:extLst>
          </p:cNvPr>
          <p:cNvSpPr/>
          <p:nvPr/>
        </p:nvSpPr>
        <p:spPr>
          <a:xfrm>
            <a:off x="20123150" y="8648700"/>
            <a:ext cx="2755900" cy="27559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Appliance</a:t>
            </a:r>
            <a:endParaRPr lang="en-KR" sz="2400" dirty="0"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5EC2BE-1532-8969-569A-21B9F5659057}"/>
              </a:ext>
            </a:extLst>
          </p:cNvPr>
          <p:cNvCxnSpPr>
            <a:cxnSpLocks/>
          </p:cNvCxnSpPr>
          <p:nvPr/>
        </p:nvCxnSpPr>
        <p:spPr>
          <a:xfrm flipH="1" flipV="1">
            <a:off x="14440555" y="7610662"/>
            <a:ext cx="3847445" cy="1838138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B46B2C5-3C5E-A8CD-F8DC-ACAB2E130683}"/>
              </a:ext>
            </a:extLst>
          </p:cNvPr>
          <p:cNvCxnSpPr>
            <a:cxnSpLocks/>
          </p:cNvCxnSpPr>
          <p:nvPr/>
        </p:nvCxnSpPr>
        <p:spPr>
          <a:xfrm flipH="1" flipV="1">
            <a:off x="6210300" y="4963367"/>
            <a:ext cx="5734050" cy="1932033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1F95E8-C02F-227E-C6DA-80626749516E}"/>
              </a:ext>
            </a:extLst>
          </p:cNvPr>
          <p:cNvCxnSpPr>
            <a:cxnSpLocks/>
          </p:cNvCxnSpPr>
          <p:nvPr/>
        </p:nvCxnSpPr>
        <p:spPr>
          <a:xfrm flipV="1">
            <a:off x="7145992" y="8446807"/>
            <a:ext cx="4675982" cy="1865593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7">
            <a:extLst>
              <a:ext uri="{FF2B5EF4-FFF2-40B4-BE49-F238E27FC236}">
                <a16:creationId xmlns:a16="http://schemas.microsoft.com/office/drawing/2014/main" id="{13BC070A-3C9B-7E57-A018-DFED01DEDFB8}"/>
              </a:ext>
            </a:extLst>
          </p:cNvPr>
          <p:cNvSpPr txBox="1"/>
          <p:nvPr/>
        </p:nvSpPr>
        <p:spPr>
          <a:xfrm>
            <a:off x="15696545" y="7392707"/>
            <a:ext cx="3352800" cy="1054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62" u="none" strike="noStrike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Reference</a:t>
            </a:r>
          </a:p>
          <a:p>
            <a:pPr lvl="0" algn="ctr">
              <a:lnSpc>
                <a:spcPct val="116199"/>
              </a:lnSpc>
            </a:pPr>
            <a:r>
              <a:rPr lang="en-US" sz="2962" u="none" strike="noStrike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N</a:t>
            </a:r>
            <a:r>
              <a:rPr lang="en" sz="2962" dirty="0" err="1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oise</a:t>
            </a:r>
            <a:endParaRPr lang="en" sz="2962" u="none" strike="noStrike" dirty="0">
              <a:solidFill>
                <a:srgbClr val="306B5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FB09A-CA0F-C6FA-4C37-BA8379B53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72CE86-4117-AB7E-1BEB-4154D161A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C8B0B0-F6FA-63E4-BA0D-76602F343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5EB51CC-255D-FE93-DE06-D404009CE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3937000"/>
            <a:ext cx="10947400" cy="22631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1A4667-488D-3B15-14E0-C9AC44D1D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336800"/>
            <a:ext cx="14439900" cy="1066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7916FCF-3ECF-7CD9-446F-AF55B5E81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AF6AC2-CEFF-71C5-544E-5F9CFF192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6CD8A89-EB85-6FFC-9F8D-ECAF496A9641}"/>
              </a:ext>
            </a:extLst>
          </p:cNvPr>
          <p:cNvSpPr txBox="1"/>
          <p:nvPr/>
        </p:nvSpPr>
        <p:spPr>
          <a:xfrm>
            <a:off x="4660900" y="774700"/>
            <a:ext cx="16535400" cy="17399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-US" sz="8799" b="1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2</a:t>
            </a:r>
            <a:r>
              <a:rPr lang="en-US" sz="8799" b="1" spc="-88" baseline="30000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nd </a:t>
            </a:r>
            <a:r>
              <a:rPr lang="en-US" sz="8799" b="1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path</a:t>
            </a:r>
            <a:endParaRPr lang="ko-KR" sz="8799" b="1" u="none" strike="noStrike" spc="-88" dirty="0">
              <a:solidFill>
                <a:srgbClr val="FFFFF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0C31FCE4-041C-42E0-5B07-977171F9A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69491" y="8616641"/>
            <a:ext cx="1562100" cy="1676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AF72BD14-164C-3804-EB39-E6C70E700EC3}"/>
              </a:ext>
            </a:extLst>
          </p:cNvPr>
          <p:cNvSpPr txBox="1"/>
          <p:nvPr/>
        </p:nvSpPr>
        <p:spPr>
          <a:xfrm>
            <a:off x="19747191" y="10361768"/>
            <a:ext cx="2806700" cy="292099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User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5E64D14-38B2-687F-A336-15903BB8D3EB}"/>
              </a:ext>
            </a:extLst>
          </p:cNvPr>
          <p:cNvGrpSpPr/>
          <p:nvPr/>
        </p:nvGrpSpPr>
        <p:grpSpPr>
          <a:xfrm>
            <a:off x="2661770" y="8162428"/>
            <a:ext cx="3302000" cy="2768600"/>
            <a:chOff x="2661770" y="5689600"/>
            <a:chExt cx="3302000" cy="2768600"/>
          </a:xfrm>
        </p:grpSpPr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929862B9-1477-CB00-1F16-D8E1D485A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38070" y="5689600"/>
              <a:ext cx="1498600" cy="2336800"/>
            </a:xfrm>
            <a:prstGeom prst="rect">
              <a:avLst/>
            </a:prstGeom>
          </p:spPr>
        </p:pic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5838A25-7943-45E3-0443-DC00DC433342}"/>
                </a:ext>
              </a:extLst>
            </p:cNvPr>
            <p:cNvSpPr txBox="1"/>
            <p:nvPr/>
          </p:nvSpPr>
          <p:spPr>
            <a:xfrm>
              <a:off x="2661770" y="8166100"/>
              <a:ext cx="3302000" cy="2921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u="none" strike="noStrike" dirty="0">
                  <a:solidFill>
                    <a:srgbClr val="242424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Anti-noise </a:t>
              </a:r>
              <a:r>
                <a:rPr lang="en-US" dirty="0">
                  <a:solidFill>
                    <a:srgbClr val="242424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Speaker</a:t>
              </a:r>
              <a:endParaRPr lang="en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29" name="Picture 11">
            <a:extLst>
              <a:ext uri="{FF2B5EF4-FFF2-40B4-BE49-F238E27FC236}">
                <a16:creationId xmlns:a16="http://schemas.microsoft.com/office/drawing/2014/main" id="{472F1F76-5071-2786-8B54-371937542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09197A-C022-9EBD-C1C5-7586992962A3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036670" y="9330828"/>
            <a:ext cx="15332821" cy="124013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11">
            <a:extLst>
              <a:ext uri="{FF2B5EF4-FFF2-40B4-BE49-F238E27FC236}">
                <a16:creationId xmlns:a16="http://schemas.microsoft.com/office/drawing/2014/main" id="{B86E3458-31C4-2EF4-8920-CF084198F34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9417" b="43329"/>
          <a:stretch>
            <a:fillRect/>
          </a:stretch>
        </p:blipFill>
        <p:spPr>
          <a:xfrm>
            <a:off x="5181600" y="7551986"/>
            <a:ext cx="4297835" cy="977216"/>
          </a:xfrm>
          <a:prstGeom prst="rect">
            <a:avLst/>
          </a:prstGeom>
        </p:spPr>
      </p:pic>
      <p:pic>
        <p:nvPicPr>
          <p:cNvPr id="64" name="Picture 10">
            <a:extLst>
              <a:ext uri="{FF2B5EF4-FFF2-40B4-BE49-F238E27FC236}">
                <a16:creationId xmlns:a16="http://schemas.microsoft.com/office/drawing/2014/main" id="{8B9FB580-1921-38D8-D7CC-3847CB5551F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3278" b="38390"/>
          <a:stretch>
            <a:fillRect/>
          </a:stretch>
        </p:blipFill>
        <p:spPr>
          <a:xfrm>
            <a:off x="5181600" y="7467600"/>
            <a:ext cx="4297834" cy="1101228"/>
          </a:xfrm>
          <a:prstGeom prst="rect">
            <a:avLst/>
          </a:prstGeom>
        </p:spPr>
      </p:pic>
      <p:pic>
        <p:nvPicPr>
          <p:cNvPr id="71" name="Picture 11">
            <a:extLst>
              <a:ext uri="{FF2B5EF4-FFF2-40B4-BE49-F238E27FC236}">
                <a16:creationId xmlns:a16="http://schemas.microsoft.com/office/drawing/2014/main" id="{BD61C841-B79C-92AD-0AA5-411FDD184F4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9417" b="43329"/>
          <a:stretch>
            <a:fillRect/>
          </a:stretch>
        </p:blipFill>
        <p:spPr>
          <a:xfrm>
            <a:off x="5461747" y="4667591"/>
            <a:ext cx="4297835" cy="977216"/>
          </a:xfrm>
          <a:prstGeom prst="rect">
            <a:avLst/>
          </a:prstGeom>
        </p:spPr>
      </p:pic>
      <p:sp>
        <p:nvSpPr>
          <p:cNvPr id="72" name="TextBox 15">
            <a:extLst>
              <a:ext uri="{FF2B5EF4-FFF2-40B4-BE49-F238E27FC236}">
                <a16:creationId xmlns:a16="http://schemas.microsoft.com/office/drawing/2014/main" id="{873ABDBD-B55C-F7F1-9A9D-326F07F93BBC}"/>
              </a:ext>
            </a:extLst>
          </p:cNvPr>
          <p:cNvSpPr txBox="1"/>
          <p:nvPr/>
        </p:nvSpPr>
        <p:spPr>
          <a:xfrm>
            <a:off x="5978154" y="3996795"/>
            <a:ext cx="3265020" cy="721595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200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Target Noise</a:t>
            </a:r>
            <a:endParaRPr lang="en" sz="3200" u="none" strike="noStrike" dirty="0">
              <a:solidFill>
                <a:srgbClr val="242424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74" name="TextBox 15">
            <a:extLst>
              <a:ext uri="{FF2B5EF4-FFF2-40B4-BE49-F238E27FC236}">
                <a16:creationId xmlns:a16="http://schemas.microsoft.com/office/drawing/2014/main" id="{E0E036EF-F6BD-1E8A-F20D-D99A12FF6B39}"/>
              </a:ext>
            </a:extLst>
          </p:cNvPr>
          <p:cNvSpPr txBox="1"/>
          <p:nvPr/>
        </p:nvSpPr>
        <p:spPr>
          <a:xfrm>
            <a:off x="16001064" y="3996795"/>
            <a:ext cx="3265020" cy="721595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200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Anti-noise</a:t>
            </a:r>
            <a:endParaRPr lang="en" sz="3200" u="none" strike="noStrike" dirty="0">
              <a:solidFill>
                <a:srgbClr val="242424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76" name="Picture 11">
            <a:extLst>
              <a:ext uri="{FF2B5EF4-FFF2-40B4-BE49-F238E27FC236}">
                <a16:creationId xmlns:a16="http://schemas.microsoft.com/office/drawing/2014/main" id="{50BD8F7D-2CC0-7F07-BAD4-AFEEDB4D0AB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9417" b="43329"/>
          <a:stretch>
            <a:fillRect/>
          </a:stretch>
        </p:blipFill>
        <p:spPr>
          <a:xfrm>
            <a:off x="15740150" y="7884428"/>
            <a:ext cx="4297835" cy="977216"/>
          </a:xfrm>
          <a:prstGeom prst="rect">
            <a:avLst/>
          </a:prstGeom>
        </p:spPr>
      </p:pic>
      <p:pic>
        <p:nvPicPr>
          <p:cNvPr id="70" name="Picture 10">
            <a:extLst>
              <a:ext uri="{FF2B5EF4-FFF2-40B4-BE49-F238E27FC236}">
                <a16:creationId xmlns:a16="http://schemas.microsoft.com/office/drawing/2014/main" id="{D5F2C579-F03F-A8CF-8E90-D8C072601CD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3278" r="20152" b="35018"/>
          <a:stretch>
            <a:fillRect/>
          </a:stretch>
        </p:blipFill>
        <p:spPr>
          <a:xfrm>
            <a:off x="15740149" y="8015816"/>
            <a:ext cx="4297835" cy="845827"/>
          </a:xfrm>
          <a:prstGeom prst="rect">
            <a:avLst/>
          </a:prstGeom>
        </p:spPr>
      </p:pic>
      <p:pic>
        <p:nvPicPr>
          <p:cNvPr id="75" name="Picture 10">
            <a:extLst>
              <a:ext uri="{FF2B5EF4-FFF2-40B4-BE49-F238E27FC236}">
                <a16:creationId xmlns:a16="http://schemas.microsoft.com/office/drawing/2014/main" id="{085B4902-C465-8709-E71B-8E68531F0CC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3278" b="38390"/>
          <a:stretch>
            <a:fillRect/>
          </a:stretch>
        </p:blipFill>
        <p:spPr>
          <a:xfrm>
            <a:off x="15484657" y="4598956"/>
            <a:ext cx="4297834" cy="1101228"/>
          </a:xfrm>
          <a:prstGeom prst="rect">
            <a:avLst/>
          </a:prstGeom>
        </p:spPr>
      </p:pic>
      <p:sp>
        <p:nvSpPr>
          <p:cNvPr id="79" name="TextBox 15">
            <a:extLst>
              <a:ext uri="{FF2B5EF4-FFF2-40B4-BE49-F238E27FC236}">
                <a16:creationId xmlns:a16="http://schemas.microsoft.com/office/drawing/2014/main" id="{3E2A981B-4501-742C-69CF-8E63233C2CEC}"/>
              </a:ext>
            </a:extLst>
          </p:cNvPr>
          <p:cNvSpPr txBox="1"/>
          <p:nvPr/>
        </p:nvSpPr>
        <p:spPr>
          <a:xfrm>
            <a:off x="9624363" y="9589342"/>
            <a:ext cx="5860293" cy="1341686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2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Sound</a:t>
            </a:r>
            <a:r>
              <a:rPr lang="ko-KR" altLang="en-US" sz="32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32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modified</a:t>
            </a:r>
          </a:p>
          <a:p>
            <a:pPr lvl="0" algn="ctr">
              <a:lnSpc>
                <a:spcPct val="116199"/>
              </a:lnSpc>
            </a:pPr>
            <a:r>
              <a:rPr lang="en-US" sz="3200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By physical environment</a:t>
            </a:r>
            <a:r>
              <a:rPr lang="en-US" sz="32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endParaRPr lang="en" sz="3200" u="none" strike="noStrike" dirty="0">
              <a:solidFill>
                <a:srgbClr val="242424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80" name="Picture 10">
            <a:extLst>
              <a:ext uri="{FF2B5EF4-FFF2-40B4-BE49-F238E27FC236}">
                <a16:creationId xmlns:a16="http://schemas.microsoft.com/office/drawing/2014/main" id="{0772EB0C-6FB2-71FE-83C5-7A3C5A21818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3278" b="38390"/>
          <a:stretch>
            <a:fillRect/>
          </a:stretch>
        </p:blipFill>
        <p:spPr>
          <a:xfrm>
            <a:off x="5181600" y="9523166"/>
            <a:ext cx="4297834" cy="1101228"/>
          </a:xfrm>
          <a:prstGeom prst="rect">
            <a:avLst/>
          </a:prstGeom>
        </p:spPr>
      </p:pic>
      <p:pic>
        <p:nvPicPr>
          <p:cNvPr id="81" name="Picture 10">
            <a:extLst>
              <a:ext uri="{FF2B5EF4-FFF2-40B4-BE49-F238E27FC236}">
                <a16:creationId xmlns:a16="http://schemas.microsoft.com/office/drawing/2014/main" id="{32AF1F07-F16B-A2F4-135F-C1C47EFDDFA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3278" r="20152" b="35018"/>
          <a:stretch>
            <a:fillRect/>
          </a:stretch>
        </p:blipFill>
        <p:spPr>
          <a:xfrm>
            <a:off x="15740149" y="9686007"/>
            <a:ext cx="4297835" cy="84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4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7E57B-F0C8-D0F8-516E-9776DFC82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7762E8-8CB3-EF0C-E60A-7AF4C1FBE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DF70B7-6933-8067-70EB-5EF95423F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871D9F-26FF-A7ED-2999-4A6212100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3937000"/>
            <a:ext cx="10947400" cy="22631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640E0BE-307F-8988-B40E-E81C42EA8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336800"/>
            <a:ext cx="14439900" cy="1066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2C13B1-BCA7-B2E5-D2C8-08CB820DC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D582E9D-0DEF-6FD4-8B0F-321AE3189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FE2D97E-1A80-DDC9-DA19-25368F7F527E}"/>
              </a:ext>
            </a:extLst>
          </p:cNvPr>
          <p:cNvSpPr txBox="1"/>
          <p:nvPr/>
        </p:nvSpPr>
        <p:spPr>
          <a:xfrm>
            <a:off x="4660900" y="774700"/>
            <a:ext cx="16535400" cy="17399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-US" sz="8799" b="1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2</a:t>
            </a:r>
            <a:r>
              <a:rPr lang="en-US" sz="8799" b="1" spc="-88" baseline="30000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nd </a:t>
            </a:r>
            <a:r>
              <a:rPr lang="en-US" sz="8799" b="1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path</a:t>
            </a:r>
            <a:endParaRPr lang="ko-KR" sz="8799" b="1" u="none" strike="noStrike" spc="-88" dirty="0">
              <a:solidFill>
                <a:srgbClr val="FFFFF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CB0F5B6-13E1-95CC-8689-67C629EF3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69491" y="8616641"/>
            <a:ext cx="1562100" cy="1676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009F7AA2-E508-911F-1CE0-0A206EA19614}"/>
              </a:ext>
            </a:extLst>
          </p:cNvPr>
          <p:cNvSpPr txBox="1"/>
          <p:nvPr/>
        </p:nvSpPr>
        <p:spPr>
          <a:xfrm>
            <a:off x="19747191" y="10361768"/>
            <a:ext cx="2806700" cy="292099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User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223BADF-B8C3-C0E2-ECD0-2C9C36C1CD0A}"/>
              </a:ext>
            </a:extLst>
          </p:cNvPr>
          <p:cNvGrpSpPr/>
          <p:nvPr/>
        </p:nvGrpSpPr>
        <p:grpSpPr>
          <a:xfrm>
            <a:off x="2661770" y="8162428"/>
            <a:ext cx="3302000" cy="2768600"/>
            <a:chOff x="2661770" y="5689600"/>
            <a:chExt cx="3302000" cy="2768600"/>
          </a:xfrm>
        </p:grpSpPr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D4F17941-13DC-4FCE-909B-B7401D32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38070" y="5689600"/>
              <a:ext cx="1498600" cy="2336800"/>
            </a:xfrm>
            <a:prstGeom prst="rect">
              <a:avLst/>
            </a:prstGeom>
          </p:spPr>
        </p:pic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EA6AD29-CDC4-63C5-FBE6-60BD9CF7B1DB}"/>
                </a:ext>
              </a:extLst>
            </p:cNvPr>
            <p:cNvSpPr txBox="1"/>
            <p:nvPr/>
          </p:nvSpPr>
          <p:spPr>
            <a:xfrm>
              <a:off x="2661770" y="8166100"/>
              <a:ext cx="3302000" cy="2921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u="none" strike="noStrike" dirty="0">
                  <a:solidFill>
                    <a:srgbClr val="242424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Anti-noise </a:t>
              </a:r>
              <a:r>
                <a:rPr lang="en-US" dirty="0">
                  <a:solidFill>
                    <a:srgbClr val="242424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Speaker</a:t>
              </a:r>
              <a:endParaRPr lang="en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29" name="Picture 11">
            <a:extLst>
              <a:ext uri="{FF2B5EF4-FFF2-40B4-BE49-F238E27FC236}">
                <a16:creationId xmlns:a16="http://schemas.microsoft.com/office/drawing/2014/main" id="{6BAB67BE-E93F-44CD-4E2E-994CC2AB30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581F1E6-5E92-AF8D-7B7D-83A196297C9A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036670" y="9330828"/>
            <a:ext cx="15332821" cy="124013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11">
            <a:extLst>
              <a:ext uri="{FF2B5EF4-FFF2-40B4-BE49-F238E27FC236}">
                <a16:creationId xmlns:a16="http://schemas.microsoft.com/office/drawing/2014/main" id="{CF9C0F96-1061-AB29-8F16-86FF35CD641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9417" b="43329"/>
          <a:stretch>
            <a:fillRect/>
          </a:stretch>
        </p:blipFill>
        <p:spPr>
          <a:xfrm>
            <a:off x="5181600" y="7551986"/>
            <a:ext cx="4297835" cy="977216"/>
          </a:xfrm>
          <a:prstGeom prst="rect">
            <a:avLst/>
          </a:prstGeom>
        </p:spPr>
      </p:pic>
      <p:pic>
        <p:nvPicPr>
          <p:cNvPr id="64" name="Picture 10">
            <a:extLst>
              <a:ext uri="{FF2B5EF4-FFF2-40B4-BE49-F238E27FC236}">
                <a16:creationId xmlns:a16="http://schemas.microsoft.com/office/drawing/2014/main" id="{763F68FF-0456-32EE-6F5A-45C515387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3278" b="38390"/>
          <a:stretch>
            <a:fillRect/>
          </a:stretch>
        </p:blipFill>
        <p:spPr>
          <a:xfrm>
            <a:off x="5181600" y="7467600"/>
            <a:ext cx="4297834" cy="1101228"/>
          </a:xfrm>
          <a:prstGeom prst="rect">
            <a:avLst/>
          </a:prstGeom>
        </p:spPr>
      </p:pic>
      <p:pic>
        <p:nvPicPr>
          <p:cNvPr id="71" name="Picture 11">
            <a:extLst>
              <a:ext uri="{FF2B5EF4-FFF2-40B4-BE49-F238E27FC236}">
                <a16:creationId xmlns:a16="http://schemas.microsoft.com/office/drawing/2014/main" id="{D6675A9F-67A6-B486-32BE-C44B88DB21D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9417" b="43329"/>
          <a:stretch>
            <a:fillRect/>
          </a:stretch>
        </p:blipFill>
        <p:spPr>
          <a:xfrm>
            <a:off x="5461747" y="4667591"/>
            <a:ext cx="4297835" cy="977216"/>
          </a:xfrm>
          <a:prstGeom prst="rect">
            <a:avLst/>
          </a:prstGeom>
        </p:spPr>
      </p:pic>
      <p:sp>
        <p:nvSpPr>
          <p:cNvPr id="72" name="TextBox 15">
            <a:extLst>
              <a:ext uri="{FF2B5EF4-FFF2-40B4-BE49-F238E27FC236}">
                <a16:creationId xmlns:a16="http://schemas.microsoft.com/office/drawing/2014/main" id="{697A936F-FD3E-344B-393C-E6B8F664145A}"/>
              </a:ext>
            </a:extLst>
          </p:cNvPr>
          <p:cNvSpPr txBox="1"/>
          <p:nvPr/>
        </p:nvSpPr>
        <p:spPr>
          <a:xfrm>
            <a:off x="5978154" y="3996795"/>
            <a:ext cx="3265020" cy="721595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200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Target Noise</a:t>
            </a:r>
            <a:endParaRPr lang="en" sz="3200" u="none" strike="noStrike" dirty="0">
              <a:solidFill>
                <a:srgbClr val="242424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74" name="TextBox 15">
            <a:extLst>
              <a:ext uri="{FF2B5EF4-FFF2-40B4-BE49-F238E27FC236}">
                <a16:creationId xmlns:a16="http://schemas.microsoft.com/office/drawing/2014/main" id="{97BFA7F9-655A-5AEC-49AF-E2B20D463EB8}"/>
              </a:ext>
            </a:extLst>
          </p:cNvPr>
          <p:cNvSpPr txBox="1"/>
          <p:nvPr/>
        </p:nvSpPr>
        <p:spPr>
          <a:xfrm>
            <a:off x="16001064" y="3996795"/>
            <a:ext cx="3265020" cy="721595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200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Anti-noise</a:t>
            </a:r>
            <a:endParaRPr lang="en" sz="3200" u="none" strike="noStrike" dirty="0">
              <a:solidFill>
                <a:srgbClr val="242424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76" name="Picture 11">
            <a:extLst>
              <a:ext uri="{FF2B5EF4-FFF2-40B4-BE49-F238E27FC236}">
                <a16:creationId xmlns:a16="http://schemas.microsoft.com/office/drawing/2014/main" id="{7D8406D5-AA76-8566-F7A1-4D084805A6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9417" b="43329"/>
          <a:stretch>
            <a:fillRect/>
          </a:stretch>
        </p:blipFill>
        <p:spPr>
          <a:xfrm>
            <a:off x="15740150" y="7884428"/>
            <a:ext cx="4297835" cy="977216"/>
          </a:xfrm>
          <a:prstGeom prst="rect">
            <a:avLst/>
          </a:prstGeom>
        </p:spPr>
      </p:pic>
      <p:pic>
        <p:nvPicPr>
          <p:cNvPr id="75" name="Picture 10">
            <a:extLst>
              <a:ext uri="{FF2B5EF4-FFF2-40B4-BE49-F238E27FC236}">
                <a16:creationId xmlns:a16="http://schemas.microsoft.com/office/drawing/2014/main" id="{1CBF7FC6-417C-FFC9-9892-998CC8656AD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3278" b="38390"/>
          <a:stretch>
            <a:fillRect/>
          </a:stretch>
        </p:blipFill>
        <p:spPr>
          <a:xfrm>
            <a:off x="15484657" y="4598956"/>
            <a:ext cx="4297834" cy="1101228"/>
          </a:xfrm>
          <a:prstGeom prst="rect">
            <a:avLst/>
          </a:prstGeom>
        </p:spPr>
      </p:pic>
      <p:sp>
        <p:nvSpPr>
          <p:cNvPr id="79" name="TextBox 15">
            <a:extLst>
              <a:ext uri="{FF2B5EF4-FFF2-40B4-BE49-F238E27FC236}">
                <a16:creationId xmlns:a16="http://schemas.microsoft.com/office/drawing/2014/main" id="{17C3A42C-C714-20C3-9307-1B76623785C1}"/>
              </a:ext>
            </a:extLst>
          </p:cNvPr>
          <p:cNvSpPr txBox="1"/>
          <p:nvPr/>
        </p:nvSpPr>
        <p:spPr>
          <a:xfrm>
            <a:off x="9624363" y="9589342"/>
            <a:ext cx="5860293" cy="1341686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2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Sound</a:t>
            </a:r>
            <a:r>
              <a:rPr lang="ko-KR" altLang="en-US" sz="32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32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modified</a:t>
            </a:r>
          </a:p>
          <a:p>
            <a:pPr lvl="0" algn="ctr">
              <a:lnSpc>
                <a:spcPct val="116199"/>
              </a:lnSpc>
            </a:pPr>
            <a:r>
              <a:rPr lang="en-US" sz="3200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By physical environment</a:t>
            </a:r>
            <a:r>
              <a:rPr lang="en-US" sz="32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endParaRPr lang="en" sz="3200" u="none" strike="noStrike" dirty="0">
              <a:solidFill>
                <a:srgbClr val="242424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80" name="Picture 10">
            <a:extLst>
              <a:ext uri="{FF2B5EF4-FFF2-40B4-BE49-F238E27FC236}">
                <a16:creationId xmlns:a16="http://schemas.microsoft.com/office/drawing/2014/main" id="{96FEE813-BC41-8C61-95B5-5E8C2384A17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3278" b="38390"/>
          <a:stretch>
            <a:fillRect/>
          </a:stretch>
        </p:blipFill>
        <p:spPr>
          <a:xfrm>
            <a:off x="15592983" y="9575831"/>
            <a:ext cx="4297834" cy="1101228"/>
          </a:xfrm>
          <a:prstGeom prst="rect">
            <a:avLst/>
          </a:prstGeom>
        </p:spPr>
      </p:pic>
      <p:pic>
        <p:nvPicPr>
          <p:cNvPr id="81" name="Picture 10">
            <a:extLst>
              <a:ext uri="{FF2B5EF4-FFF2-40B4-BE49-F238E27FC236}">
                <a16:creationId xmlns:a16="http://schemas.microsoft.com/office/drawing/2014/main" id="{80977C53-3011-904C-0522-B48F6E44E7E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3278" r="20152" b="35018"/>
          <a:stretch>
            <a:fillRect/>
          </a:stretch>
        </p:blipFill>
        <p:spPr>
          <a:xfrm>
            <a:off x="5185610" y="9815190"/>
            <a:ext cx="3302001" cy="845827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708F2B33-AFF5-3F69-261C-6B5BAC1A9ED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3278" b="38390"/>
          <a:stretch>
            <a:fillRect/>
          </a:stretch>
        </p:blipFill>
        <p:spPr>
          <a:xfrm>
            <a:off x="15736138" y="7786516"/>
            <a:ext cx="4297834" cy="11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34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804E7-5618-250E-4847-85D6AABB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851DB0-B0EC-B30B-82BE-25FAF025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6A9C07-06DA-6E0F-D744-23584316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CC7D6B7-7B54-0A54-DB51-3918BA5C3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3937000"/>
            <a:ext cx="10947400" cy="22631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B22710-A19E-A67D-D06F-99F29D93A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336800"/>
            <a:ext cx="14439900" cy="1066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C8B0B4-208B-AA1E-9097-FFE058D0A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80A408E-2365-18A4-355D-00A44FA4898D}"/>
              </a:ext>
            </a:extLst>
          </p:cNvPr>
          <p:cNvSpPr txBox="1"/>
          <p:nvPr/>
        </p:nvSpPr>
        <p:spPr>
          <a:xfrm>
            <a:off x="4660900" y="749300"/>
            <a:ext cx="16535400" cy="18034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-US" sz="8799" b="1" u="none" strike="noStrike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ANC </a:t>
            </a:r>
            <a:r>
              <a:rPr lang="en-US" sz="8799" b="1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Metrics</a:t>
            </a:r>
            <a:endParaRPr lang="ko-KR" sz="8799" b="1" u="none" strike="noStrike" spc="-88" dirty="0">
              <a:solidFill>
                <a:srgbClr val="FFFFF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F0DA64-1B73-5998-EE9B-23C7BAF7C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950" y="3225800"/>
            <a:ext cx="18040144" cy="9605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90726-6942-50CF-2BE4-AFF84B597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892C565-40F6-AA09-7DE6-3A54ACBBD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2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3937000"/>
            <a:ext cx="10947400" cy="226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336800"/>
            <a:ext cx="144399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60900" y="711200"/>
            <a:ext cx="16535400" cy="18796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" sz="8799" b="1" u="none" strike="noStrike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Conclusion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4191000"/>
            <a:ext cx="5638800" cy="7581900"/>
          </a:xfrm>
          <a:prstGeom prst="rect">
            <a:avLst/>
          </a:prstGeom>
          <a:effectLst>
            <a:outerShdw blurRad="225703" dist="520854" dir="2700000">
              <a:srgbClr val="9ABBA3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0" y="4191000"/>
            <a:ext cx="5638800" cy="7581900"/>
          </a:xfrm>
          <a:prstGeom prst="rect">
            <a:avLst/>
          </a:prstGeom>
          <a:effectLst>
            <a:outerShdw blurRad="225703" dist="520854" dir="2700000">
              <a:srgbClr val="9ABBA3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1400" y="4191000"/>
            <a:ext cx="5638800" cy="7581900"/>
          </a:xfrm>
          <a:prstGeom prst="rect">
            <a:avLst/>
          </a:prstGeom>
          <a:effectLst>
            <a:outerShdw blurRad="225703" dist="520854" dir="2700000">
              <a:srgbClr val="9ABBA3">
                <a:alpha val="5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2667000" y="7772400"/>
            <a:ext cx="5219700" cy="3187700"/>
          </a:xfrm>
          <a:prstGeom prst="rect">
            <a:avLst/>
          </a:prstGeom>
        </p:spPr>
        <p:txBody>
          <a:bodyPr rtlCol="0" anchor="t"/>
          <a:lstStyle/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r>
              <a:rPr lang="en-US" altLang="ko-KR" sz="3200" u="none" strike="noStrike" dirty="0">
                <a:solidFill>
                  <a:srgbClr val="595959">
                    <a:alpha val="83922"/>
                  </a:srgb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Spatial ANC</a:t>
            </a:r>
          </a:p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endParaRPr lang="en-US" altLang="ko-KR" sz="3200" dirty="0">
              <a:solidFill>
                <a:srgbClr val="595959">
                  <a:alpha val="83922"/>
                </a:srgb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r>
              <a:rPr lang="en-US" altLang="ko-KR" sz="3200" u="none" strike="noStrike" dirty="0">
                <a:solidFill>
                  <a:srgbClr val="595959">
                    <a:alpha val="83922"/>
                  </a:srgb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Target noise classification</a:t>
            </a:r>
          </a:p>
          <a:p>
            <a:pPr lvl="0" algn="ctr">
              <a:lnSpc>
                <a:spcPct val="116199"/>
              </a:lnSpc>
            </a:pPr>
            <a:endParaRPr lang="ko-KR" sz="3200" u="none" strike="noStrike" dirty="0">
              <a:solidFill>
                <a:srgbClr val="595959">
                  <a:alpha val="83922"/>
                </a:srgb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r>
              <a:rPr lang="en-US" altLang="ko-KR" sz="3200" u="none" strike="noStrike" dirty="0">
                <a:solidFill>
                  <a:srgbClr val="595959">
                    <a:alpha val="83922"/>
                  </a:srgb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Real-time responsiveness</a:t>
            </a:r>
            <a:endParaRPr lang="ko-KR" sz="3200" u="none" strike="noStrike" dirty="0">
              <a:solidFill>
                <a:srgbClr val="595959">
                  <a:alpha val="83922"/>
                </a:srgb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01200" y="7747000"/>
            <a:ext cx="5219700" cy="1917700"/>
          </a:xfrm>
          <a:prstGeom prst="rect">
            <a:avLst/>
          </a:prstGeom>
        </p:spPr>
        <p:txBody>
          <a:bodyPr rtlCol="0" anchor="t"/>
          <a:lstStyle/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r>
              <a:rPr lang="en-US" altLang="ko-KR" sz="3590" u="none" strike="noStrike" dirty="0">
                <a:solidFill>
                  <a:srgbClr val="595959">
                    <a:alpha val="83922"/>
                  </a:srgb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Hardware dependency</a:t>
            </a:r>
          </a:p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endParaRPr lang="ko-KR" sz="3590" u="none" strike="noStrike" dirty="0">
              <a:solidFill>
                <a:srgbClr val="595959">
                  <a:alpha val="83922"/>
                </a:srgb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r>
              <a:rPr lang="en-US" altLang="ko-KR" sz="3200" dirty="0">
                <a:solidFill>
                  <a:srgbClr val="595959">
                    <a:alpha val="83922"/>
                  </a:srgb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High latency sensitivity</a:t>
            </a:r>
            <a:endParaRPr lang="ko-KR" sz="3200" u="none" strike="noStrike" dirty="0">
              <a:solidFill>
                <a:srgbClr val="595959">
                  <a:alpha val="83922"/>
                </a:srgb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3060700"/>
            <a:ext cx="13766800" cy="228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165600" y="4318000"/>
            <a:ext cx="2222500" cy="1600200"/>
          </a:xfrm>
          <a:prstGeom prst="rect">
            <a:avLst/>
          </a:prstGeom>
          <a:effectLst>
            <a:outerShdw dist="343529" dir="2700000">
              <a:srgbClr val="D8E3DB">
                <a:alpha val="33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9016" b="1" u="none" strike="noStrike" dirty="0">
                <a:solidFill>
                  <a:srgbClr val="9ABBA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12500" y="4318000"/>
            <a:ext cx="2222500" cy="1600200"/>
          </a:xfrm>
          <a:prstGeom prst="rect">
            <a:avLst/>
          </a:prstGeom>
          <a:effectLst>
            <a:outerShdw dist="343530" dir="2700000">
              <a:srgbClr val="D8E3DB">
                <a:alpha val="33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9016" b="1" u="none" strike="noStrike">
                <a:solidFill>
                  <a:srgbClr val="9ABBA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995900" y="4318000"/>
            <a:ext cx="2222500" cy="1600200"/>
          </a:xfrm>
          <a:prstGeom prst="rect">
            <a:avLst/>
          </a:prstGeom>
          <a:effectLst>
            <a:outerShdw dist="343530" dir="2700000">
              <a:srgbClr val="D8E3DB">
                <a:alpha val="33000"/>
              </a:srgbClr>
            </a:outerShdw>
          </a:effectLst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9016" b="1" u="none" strike="noStrike">
                <a:solidFill>
                  <a:srgbClr val="9ABBA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94000" y="5918200"/>
            <a:ext cx="4965700" cy="609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414" b="1" u="none" strike="noStrike" dirty="0">
                <a:solidFill>
                  <a:srgbClr val="9ABBA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Achievement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02800" y="5918200"/>
            <a:ext cx="4965700" cy="609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414" b="1" u="none" strike="noStrike">
                <a:solidFill>
                  <a:srgbClr val="9ABBA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Limitations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49700" y="5918200"/>
            <a:ext cx="4965700" cy="609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414" b="1" u="none" strike="noStrike" dirty="0">
                <a:solidFill>
                  <a:srgbClr val="9ABBA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Future </a:t>
            </a:r>
            <a:r>
              <a:rPr lang="en-US" sz="3414" b="1" dirty="0">
                <a:solidFill>
                  <a:srgbClr val="9ABBA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Improvement</a:t>
            </a:r>
            <a:endParaRPr lang="en" sz="3414" b="1" u="none" strike="noStrike" dirty="0">
              <a:solidFill>
                <a:srgbClr val="9ABBA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3100" y="6858000"/>
            <a:ext cx="4114800" cy="177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0000" y="6870700"/>
            <a:ext cx="4114800" cy="17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68800" y="6870700"/>
            <a:ext cx="4114800" cy="177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497300" y="7759700"/>
            <a:ext cx="5219700" cy="2895600"/>
          </a:xfrm>
          <a:prstGeom prst="rect">
            <a:avLst/>
          </a:prstGeom>
        </p:spPr>
        <p:txBody>
          <a:bodyPr rtlCol="0" anchor="t"/>
          <a:lstStyle/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r>
              <a:rPr lang="en-US" altLang="ko-KR" sz="3200" dirty="0">
                <a:solidFill>
                  <a:srgbClr val="595959">
                    <a:alpha val="83922"/>
                  </a:srgb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Enhanced ANC algorithms</a:t>
            </a:r>
          </a:p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r>
              <a:rPr lang="en-US" altLang="ko-KR" sz="3200" u="none" strike="noStrike" dirty="0">
                <a:solidFill>
                  <a:srgbClr val="595959">
                    <a:alpha val="83922"/>
                  </a:srgb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-RL </a:t>
            </a:r>
            <a:r>
              <a:rPr lang="en-US" altLang="ko-KR" sz="3200" dirty="0">
                <a:solidFill>
                  <a:srgbClr val="595959">
                    <a:alpha val="83922"/>
                  </a:srgb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adaptive ANC</a:t>
            </a:r>
          </a:p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r>
              <a:rPr lang="en-US" altLang="ko-KR" sz="3200" u="none" strike="noStrike" dirty="0">
                <a:solidFill>
                  <a:srgbClr val="595959">
                    <a:alpha val="83922"/>
                  </a:srgb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-Time series analysis ANC</a:t>
            </a:r>
          </a:p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endParaRPr lang="en-US" altLang="ko-KR" sz="3590" u="none" strike="noStrike" dirty="0">
              <a:solidFill>
                <a:srgbClr val="595959">
                  <a:alpha val="83922"/>
                </a:srgb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L="0" lvl="1" algn="ctr">
              <a:lnSpc>
                <a:spcPct val="116199"/>
              </a:lnSpc>
              <a:buClr>
                <a:srgbClr val="000000"/>
              </a:buClr>
            </a:pPr>
            <a:endParaRPr lang="ko-KR" sz="3590" u="none" strike="noStrike" dirty="0">
              <a:solidFill>
                <a:srgbClr val="595959">
                  <a:alpha val="83922"/>
                </a:srgb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0926D0E1-2C2F-5B96-E89D-42ADD47F28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3937000"/>
            <a:ext cx="10947400" cy="226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2000"/>
          </a:blip>
          <a:stretch>
            <a:fillRect/>
          </a:stretch>
        </p:blipFill>
        <p:spPr>
          <a:xfrm>
            <a:off x="8940800" y="3149600"/>
            <a:ext cx="14566900" cy="9702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3500" y="5257800"/>
            <a:ext cx="16306800" cy="3111500"/>
          </a:xfrm>
          <a:prstGeom prst="rect">
            <a:avLst/>
          </a:prstGeom>
        </p:spPr>
        <p:txBody>
          <a:bodyPr lIns="0" tIns="0" rIns="0" bIns="222316" rtlCol="0" anchor="b"/>
          <a:lstStyle/>
          <a:p>
            <a:pPr lvl="0" algn="l">
              <a:lnSpc>
                <a:spcPct val="99600"/>
              </a:lnSpc>
            </a:pPr>
            <a:r>
              <a:rPr lang="en-US" sz="17500" b="1" spc="-175" dirty="0">
                <a:solidFill>
                  <a:srgbClr val="9ABBA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Thank You</a:t>
            </a:r>
            <a:endParaRPr lang="en-US" sz="17500" b="1" u="none" strike="noStrike" spc="-175" dirty="0">
              <a:solidFill>
                <a:srgbClr val="9ABBA3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0200" y="11480800"/>
            <a:ext cx="9423400" cy="12319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24499"/>
              </a:lnSpc>
            </a:pPr>
            <a:r>
              <a:rPr lang="en" sz="2246" b="0" i="0" u="none" strike="noStrike">
                <a:solidFill>
                  <a:srgbClr val="595959"/>
                </a:solidFill>
                <a:latin typeface="esamanru OTF Medium"/>
              </a:rPr>
              <a:t>github |</a:t>
            </a:r>
            <a:r>
              <a:rPr lang="en" sz="2246" b="0" i="0" u="none" strike="noStrike">
                <a:solidFill>
                  <a:srgbClr val="C1CBC4"/>
                </a:solidFill>
                <a:latin typeface="esamanru OTF Medium"/>
              </a:rPr>
              <a:t> https://github.com/SWE-ITE/GOYO</a:t>
            </a:r>
          </a:p>
          <a:p>
            <a:pPr lvl="0" algn="just">
              <a:lnSpc>
                <a:spcPct val="124499"/>
              </a:lnSpc>
            </a:pPr>
            <a:r>
              <a:rPr lang="en" sz="2246" b="0" i="0" u="none" strike="noStrike">
                <a:solidFill>
                  <a:srgbClr val="595959"/>
                </a:solidFill>
                <a:latin typeface="esamanru OTF Medium"/>
              </a:rPr>
              <a:t>youtube |</a:t>
            </a:r>
            <a:r>
              <a:rPr lang="en" sz="2246" b="0" i="0" u="none" strike="noStrike">
                <a:solidFill>
                  <a:srgbClr val="C1CBC4"/>
                </a:solidFill>
                <a:latin typeface="esamanru OTF Medium"/>
              </a:rPr>
              <a:t> ~~</a:t>
            </a:r>
          </a:p>
          <a:p>
            <a:pPr lvl="0" algn="just">
              <a:lnSpc>
                <a:spcPct val="124499"/>
              </a:lnSpc>
            </a:pPr>
            <a:r>
              <a:rPr lang="en" sz="2246" b="0" i="0" u="none" strike="noStrike">
                <a:solidFill>
                  <a:srgbClr val="595959"/>
                </a:solidFill>
                <a:latin typeface="esamanru OTF Medium"/>
              </a:rPr>
              <a:t>notion |</a:t>
            </a:r>
            <a:r>
              <a:rPr lang="en" sz="2246" b="0" i="0" u="none" strike="noStrike">
                <a:solidFill>
                  <a:srgbClr val="C1CBC4"/>
                </a:solidFill>
                <a:latin typeface="esamanru OTF Medium"/>
              </a:rPr>
              <a:t> ~~~~~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736600"/>
            <a:ext cx="15735300" cy="198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82000" y="11938000"/>
            <a:ext cx="24130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05500" y="11709400"/>
            <a:ext cx="2425700" cy="1130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25600" y="10579100"/>
            <a:ext cx="9880600" cy="6731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24499"/>
              </a:lnSpc>
            </a:pPr>
            <a:r>
              <a:rPr lang="en" sz="3808" b="1" i="0" u="none" strike="noStrike">
                <a:solidFill>
                  <a:srgbClr val="2EB993"/>
                </a:solidFill>
                <a:latin typeface="esamanru OTF Medium"/>
              </a:rPr>
              <a:t>Visit Link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000" y="10998200"/>
            <a:ext cx="76708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565900" y="-3797300"/>
            <a:ext cx="11214100" cy="2263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660900" y="863600"/>
            <a:ext cx="16535400" cy="15621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" sz="8799" b="1" u="none" strike="noStrike" spc="-88" dirty="0">
                <a:solidFill>
                  <a:srgbClr val="9ABBA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Motivation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0" y="4432300"/>
            <a:ext cx="18529300" cy="737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432300"/>
            <a:ext cx="18529300" cy="7378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86100" y="4953000"/>
            <a:ext cx="18199100" cy="6578600"/>
          </a:xfrm>
          <a:prstGeom prst="rect">
            <a:avLst/>
          </a:prstGeom>
        </p:spPr>
        <p:txBody>
          <a:bodyPr rtlCol="0" anchor="t"/>
          <a:lstStyle/>
          <a:p>
            <a:pPr marL="0" lvl="1" algn="just">
              <a:lnSpc>
                <a:spcPct val="141100"/>
              </a:lnSpc>
              <a:buClr>
                <a:srgbClr val="000000"/>
              </a:buClr>
            </a:pPr>
            <a:r>
              <a:rPr lang="en-US" sz="48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Work from Home: New Normal</a:t>
            </a:r>
          </a:p>
          <a:p>
            <a:pPr lvl="0" algn="just">
              <a:lnSpc>
                <a:spcPct val="141100"/>
              </a:lnSpc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Widespread adoption of working/studying from home post-COVID</a:t>
            </a:r>
          </a:p>
          <a:p>
            <a:pPr lvl="0" algn="just">
              <a:lnSpc>
                <a:spcPct val="141100"/>
              </a:lnSpc>
            </a:pPr>
            <a:endParaRPr lang="ko-KR" sz="2000" u="none" strike="noStrike" dirty="0">
              <a:solidFill>
                <a:srgbClr val="595959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L="0" lvl="1" algn="just">
              <a:lnSpc>
                <a:spcPct val="141100"/>
              </a:lnSpc>
              <a:buClr>
                <a:srgbClr val="000000"/>
              </a:buClr>
            </a:pPr>
            <a:r>
              <a:rPr lang="en-US" altLang="ko-KR" sz="4800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Reduced Concentration from Appliance Noise</a:t>
            </a:r>
            <a:endParaRPr lang="ko-KR" sz="4800" u="none" strike="noStrike" dirty="0">
              <a:solidFill>
                <a:srgbClr val="242424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just">
              <a:lnSpc>
                <a:spcPct val="141100"/>
              </a:lnSpc>
            </a:pPr>
            <a:r>
              <a:rPr lang="en-US" altLang="ko-KR" sz="4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Continuous operating sounds (e.g., fans) hinder work immersion</a:t>
            </a:r>
            <a:endParaRPr lang="ko-KR" sz="4400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just">
              <a:lnSpc>
                <a:spcPct val="141100"/>
              </a:lnSpc>
            </a:pPr>
            <a:endParaRPr lang="ko-KR" sz="4558" u="none" strike="noStrike" dirty="0">
              <a:solidFill>
                <a:srgbClr val="595959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just">
              <a:lnSpc>
                <a:spcPct val="141100"/>
              </a:lnSpc>
            </a:pPr>
            <a:endParaRPr lang="ko-KR" sz="4558" u="none" strike="noStrike" dirty="0">
              <a:solidFill>
                <a:srgbClr val="595959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2413000"/>
            <a:ext cx="144399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66700" y="1282700"/>
            <a:ext cx="10528300" cy="130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33649" y="9048750"/>
            <a:ext cx="20478751" cy="34417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1100"/>
              </a:lnSpc>
            </a:pPr>
            <a:endParaRPr b="1" dirty="0">
              <a:solidFill>
                <a:srgbClr val="306B5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lvl="0" algn="just">
              <a:lnSpc>
                <a:spcPct val="141100"/>
              </a:lnSpc>
            </a:pPr>
            <a:endParaRPr b="1" dirty="0">
              <a:solidFill>
                <a:srgbClr val="306B5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lvl="0" algn="just">
              <a:lnSpc>
                <a:spcPct val="141100"/>
              </a:lnSpc>
            </a:pPr>
            <a:r>
              <a:rPr lang="en-US" sz="4400" b="1" dirty="0">
                <a:solidFill>
                  <a:srgbClr val="306B5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	   Wearing ANC-enabled devices</a:t>
            </a:r>
            <a:endParaRPr lang="ko-KR" sz="4425" b="1" u="none" strike="noStrike" dirty="0">
              <a:solidFill>
                <a:srgbClr val="306B5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lvl="0" algn="just">
              <a:lnSpc>
                <a:spcPct val="141100"/>
              </a:lnSpc>
            </a:pPr>
            <a:r>
              <a:rPr lang="en-US" sz="2958" b="1" u="none" strike="noStrike" dirty="0">
                <a:solidFill>
                  <a:srgbClr val="306B5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ANC(Active Noise Cancellation): Cancels external noise by generating opposing sound waves simultaneously</a:t>
            </a:r>
            <a:endParaRPr lang="ko-KR" sz="2958" b="1" u="none" strike="noStrike" dirty="0">
              <a:solidFill>
                <a:srgbClr val="306B5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0202D83-C1E8-9D0E-CDA0-D3CCDE5321D7}"/>
              </a:ext>
            </a:extLst>
          </p:cNvPr>
          <p:cNvSpPr/>
          <p:nvPr/>
        </p:nvSpPr>
        <p:spPr>
          <a:xfrm>
            <a:off x="2895600" y="10140950"/>
            <a:ext cx="914400" cy="527050"/>
          </a:xfrm>
          <a:prstGeom prst="rightArrow">
            <a:avLst/>
          </a:prstGeom>
          <a:solidFill>
            <a:srgbClr val="306B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C523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0E53-D6F8-6253-9664-2D29014DE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1B2FE1-D68D-F34E-83F7-D52ADD43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BD61EE-4C3C-E7C9-5440-DF1EEC50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8DE357-BDDC-084D-45A0-4C9C31163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565900" y="-3797300"/>
            <a:ext cx="11214100" cy="2263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F1D1173-5835-1EE3-0F3A-1BB1ACF2EA44}"/>
              </a:ext>
            </a:extLst>
          </p:cNvPr>
          <p:cNvSpPr txBox="1"/>
          <p:nvPr/>
        </p:nvSpPr>
        <p:spPr>
          <a:xfrm>
            <a:off x="4660900" y="863600"/>
            <a:ext cx="16535400" cy="15621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" sz="8799" b="1" u="none" strike="noStrike" spc="-88" dirty="0">
                <a:solidFill>
                  <a:srgbClr val="9ABBA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Motivation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6E5D520-B84A-93E1-9E8A-BBBCCCF93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0" y="4432300"/>
            <a:ext cx="18529300" cy="7378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712D5C-732E-F720-46D7-7E26A54C0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432300"/>
            <a:ext cx="18529300" cy="7378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B2ECA54-2A5C-07A5-12D7-64D94933C5D9}"/>
              </a:ext>
            </a:extLst>
          </p:cNvPr>
          <p:cNvSpPr txBox="1"/>
          <p:nvPr/>
        </p:nvSpPr>
        <p:spPr>
          <a:xfrm>
            <a:off x="3086100" y="4953000"/>
            <a:ext cx="18199100" cy="65786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just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sz="4558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Work from Home: New Normal</a:t>
            </a:r>
          </a:p>
          <a:p>
            <a:pPr lvl="0" algn="just">
              <a:lnSpc>
                <a:spcPct val="141100"/>
              </a:lnSpc>
            </a:pP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Widespread adoption of working/studying from home post-COVID</a:t>
            </a:r>
          </a:p>
          <a:p>
            <a:pPr lvl="0" algn="just">
              <a:lnSpc>
                <a:spcPct val="141100"/>
              </a:lnSpc>
            </a:pPr>
            <a:endParaRPr lang="ko-KR" sz="2000" u="none" strike="noStrike" dirty="0">
              <a:solidFill>
                <a:srgbClr val="595959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L="342900" lvl="1" indent="-342900" algn="just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4558" u="none" strike="noStrike" dirty="0">
                <a:solidFill>
                  <a:srgbClr val="242424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Reduced Concentration from Appliance Noise</a:t>
            </a:r>
            <a:endParaRPr lang="ko-KR" sz="4558" u="none" strike="noStrike" dirty="0">
              <a:solidFill>
                <a:srgbClr val="242424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just">
              <a:lnSpc>
                <a:spcPct val="141100"/>
              </a:lnSpc>
            </a:pPr>
            <a:r>
              <a:rPr lang="en-US" altLang="ko-KR" sz="4558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Continuous operating sounds (e.g., fans) hinder work immersion.</a:t>
            </a:r>
            <a:endParaRPr lang="ko-KR" sz="4558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just">
              <a:lnSpc>
                <a:spcPct val="141100"/>
              </a:lnSpc>
            </a:pPr>
            <a:endParaRPr lang="ko-KR" sz="4558" u="none" strike="noStrike" dirty="0">
              <a:solidFill>
                <a:srgbClr val="595959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just">
              <a:lnSpc>
                <a:spcPct val="141100"/>
              </a:lnSpc>
            </a:pPr>
            <a:endParaRPr lang="ko-KR" sz="4558" u="none" strike="noStrike" dirty="0">
              <a:solidFill>
                <a:srgbClr val="595959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C6C23DAF-0531-0C52-64CE-7B86B3D8D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2413000"/>
            <a:ext cx="14439900" cy="10668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FF6237-C7F0-1696-3B26-1774B9789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1ACE0FB-3869-BF08-A015-C46A5D1ACC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2FA4726-B6B7-3849-F011-4303AE6322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66700" y="1282700"/>
            <a:ext cx="10528300" cy="1308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4402C74-622C-3409-F729-1FFEE98B77A6}"/>
              </a:ext>
            </a:extLst>
          </p:cNvPr>
          <p:cNvSpPr txBox="1"/>
          <p:nvPr/>
        </p:nvSpPr>
        <p:spPr>
          <a:xfrm>
            <a:off x="2533649" y="9048750"/>
            <a:ext cx="20478751" cy="34417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1100"/>
              </a:lnSpc>
            </a:pPr>
            <a:endParaRPr b="1" dirty="0">
              <a:solidFill>
                <a:srgbClr val="306B5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lvl="0" algn="just">
              <a:lnSpc>
                <a:spcPct val="141100"/>
              </a:lnSpc>
            </a:pPr>
            <a:endParaRPr b="1" dirty="0">
              <a:solidFill>
                <a:srgbClr val="306B5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lvl="0" algn="just">
              <a:lnSpc>
                <a:spcPct val="141100"/>
              </a:lnSpc>
            </a:pPr>
            <a:r>
              <a:rPr lang="en-US" sz="4400" b="1" dirty="0">
                <a:solidFill>
                  <a:srgbClr val="306B5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	   Wearing ANC-enabled devices</a:t>
            </a:r>
            <a:endParaRPr lang="ko-KR" sz="4425" b="1" u="none" strike="noStrike" dirty="0">
              <a:solidFill>
                <a:srgbClr val="306B5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lvl="0" algn="just">
              <a:lnSpc>
                <a:spcPct val="141100"/>
              </a:lnSpc>
            </a:pPr>
            <a:r>
              <a:rPr lang="en-US" sz="2958" b="1" u="none" strike="noStrike" dirty="0">
                <a:solidFill>
                  <a:srgbClr val="306B5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ANC(Active Noise Cancellation): Cancels external noise by generating opposing sound waves simultaneously</a:t>
            </a:r>
            <a:endParaRPr lang="ko-KR" sz="2958" b="1" u="none" strike="noStrike" dirty="0">
              <a:solidFill>
                <a:srgbClr val="306B5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E820D53-E8DA-6D0F-07AA-7A2FE215C081}"/>
              </a:ext>
            </a:extLst>
          </p:cNvPr>
          <p:cNvSpPr/>
          <p:nvPr/>
        </p:nvSpPr>
        <p:spPr>
          <a:xfrm>
            <a:off x="2895600" y="10140950"/>
            <a:ext cx="914400" cy="527050"/>
          </a:xfrm>
          <a:prstGeom prst="rightArrow">
            <a:avLst/>
          </a:prstGeom>
          <a:solidFill>
            <a:srgbClr val="306B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C523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0165F0-898D-E2A4-6A67-EEE27FADB2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0700" y="3594100"/>
            <a:ext cx="13855700" cy="3263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9F3DD9-E044-D752-8A8C-C31C2226B5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7500" y="8128000"/>
            <a:ext cx="149225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5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731000" y="-3911600"/>
            <a:ext cx="10947400" cy="226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2209800"/>
            <a:ext cx="128905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60900" y="863600"/>
            <a:ext cx="16535400" cy="15621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" sz="8799" b="1" u="none" strike="noStrike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Our Project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62000"/>
          </a:blip>
          <a:stretch>
            <a:fillRect/>
          </a:stretch>
        </p:blipFill>
        <p:spPr>
          <a:xfrm>
            <a:off x="8638478" y="4457700"/>
            <a:ext cx="3921822" cy="693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68000"/>
          </a:blip>
          <a:stretch>
            <a:fillRect/>
          </a:stretch>
        </p:blipFill>
        <p:spPr>
          <a:xfrm>
            <a:off x="1492201" y="4448810"/>
            <a:ext cx="7454900" cy="6934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alphaModFix amt="62000"/>
          </a:blip>
          <a:stretch>
            <a:fillRect/>
          </a:stretch>
        </p:blipFill>
        <p:spPr>
          <a:xfrm>
            <a:off x="8686800" y="3073400"/>
            <a:ext cx="38481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79600" y="5568949"/>
            <a:ext cx="6807200" cy="530774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43529" y="3060700"/>
            <a:ext cx="11649821" cy="9153898"/>
          </a:xfrm>
          <a:prstGeom prst="rect">
            <a:avLst/>
          </a:prstGeom>
          <a:effectLst>
            <a:outerShdw blurRad="848649" dist="652807" dir="9540000">
              <a:srgbClr val="595959">
                <a:alpha val="39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91540" y="4619091"/>
            <a:ext cx="10953799" cy="735893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580440" y="5130799"/>
            <a:ext cx="10775999" cy="5727701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4400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Non-wearable Spatial Control</a:t>
            </a:r>
          </a:p>
          <a:p>
            <a:pPr lvl="0" algn="ctr">
              <a:lnSpc>
                <a:spcPct val="116199"/>
              </a:lnSpc>
            </a:pPr>
            <a:br>
              <a:rPr sz="1600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</a:br>
            <a:r>
              <a:rPr lang="en-US" altLang="ko-KR" sz="3200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Creates a 'Quiet Zone' using only speakers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without wearing any devices.</a:t>
            </a:r>
            <a:br>
              <a:rPr lang="ko-KR" sz="3600" u="sng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</a:br>
            <a:endParaRPr lang="ko-KR" sz="3600" u="sng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br>
              <a:rPr sz="24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</a:br>
            <a:r>
              <a:rPr lang="en-US" sz="4400" dirty="0">
                <a:solidFill>
                  <a:srgbClr val="306B5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Selective Cancellation</a:t>
            </a:r>
            <a:endParaRPr lang="ko-KR" sz="4400" u="none" strike="noStrike" dirty="0">
              <a:solidFill>
                <a:srgbClr val="306B5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br>
              <a:rPr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</a:br>
            <a:r>
              <a:rPr lang="en-US" altLang="ko-KR" sz="3200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Eliminates only target noise (e.g., appliances) while preserving essential sounds.</a:t>
            </a:r>
            <a:endParaRPr lang="en" sz="3200" u="sng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143529" y="3397251"/>
            <a:ext cx="11649821" cy="889001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4690" b="0" i="0" u="none" strike="noStrike" dirty="0">
                <a:solidFill>
                  <a:srgbClr val="306B53"/>
                </a:solidFill>
                <a:latin typeface="esamanru OTF Medium"/>
              </a:rPr>
              <a:t>Our</a:t>
            </a:r>
            <a:r>
              <a:rPr lang="en-US" sz="4690" dirty="0">
                <a:solidFill>
                  <a:srgbClr val="306B53"/>
                </a:solidFill>
                <a:latin typeface="esamanru OTF Medium"/>
              </a:rPr>
              <a:t> project “GOYO”</a:t>
            </a:r>
            <a:endParaRPr lang="en-US" sz="4690" b="0" i="0" u="none" strike="noStrike" dirty="0">
              <a:solidFill>
                <a:srgbClr val="306B53"/>
              </a:solidFill>
              <a:latin typeface="esamanru OTF Medium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2091">
            <a:off x="13920439" y="7751923"/>
            <a:ext cx="60960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27301" y="7915910"/>
            <a:ext cx="5194300" cy="50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20801" y="4594859"/>
            <a:ext cx="6997700" cy="863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4824" dirty="0">
                <a:solidFill>
                  <a:srgbClr val="FFFFFF"/>
                </a:solidFill>
                <a:latin typeface="esamanru OTF Medium"/>
                <a:ea typeface="esamanru OTF Medium"/>
              </a:rPr>
              <a:t>Current</a:t>
            </a:r>
            <a:r>
              <a:rPr lang="en-US" sz="4824" b="0" i="0" u="none" strike="noStrike" dirty="0">
                <a:solidFill>
                  <a:srgbClr val="FFFFFF"/>
                </a:solidFill>
                <a:latin typeface="esamanru OTF Medium"/>
              </a:rPr>
              <a:t> ANC</a:t>
            </a:r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0793F29B-558B-6A32-39BA-40A0650D61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A7FA9582-B203-5167-BCD5-BFDD581CD863}"/>
              </a:ext>
            </a:extLst>
          </p:cNvPr>
          <p:cNvSpPr txBox="1"/>
          <p:nvPr/>
        </p:nvSpPr>
        <p:spPr>
          <a:xfrm>
            <a:off x="1816051" y="5654039"/>
            <a:ext cx="6807200" cy="5359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698" u="none" strike="noStrike" dirty="0">
                <a:latin typeface="Noto Sans KR" panose="020B0200000000000000" pitchFamily="34" charset="-128"/>
                <a:ea typeface="Noto Sans KR" panose="020B0200000000000000" pitchFamily="34" charset="-128"/>
              </a:rPr>
              <a:t>Device Dependency</a:t>
            </a:r>
            <a:endParaRPr lang="ko-KR" sz="3698" u="none" strike="noStrike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br>
              <a:rPr dirty="0">
                <a:latin typeface="Noto Sans KR" panose="020B0200000000000000" pitchFamily="34" charset="-128"/>
                <a:ea typeface="Noto Sans KR" panose="020B0200000000000000" pitchFamily="34" charset="-128"/>
              </a:rPr>
            </a:br>
            <a:r>
              <a:rPr lang="en" sz="2858" u="none" strike="noStrike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Requires wearing earphones/headset</a:t>
            </a:r>
            <a:br>
              <a:rPr lang="ko-KR" sz="2858" u="sng" strike="noStrike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</a:br>
            <a:r>
              <a:rPr lang="en-US" altLang="ko-KR" sz="2858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Ear pressure and physical pain</a:t>
            </a:r>
            <a:endParaRPr lang="ko-KR" sz="2858" strike="noStrike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br>
              <a:rPr dirty="0">
                <a:latin typeface="Noto Sans KR" panose="020B0200000000000000" pitchFamily="34" charset="-128"/>
                <a:ea typeface="Noto Sans KR" panose="020B0200000000000000" pitchFamily="34" charset="-128"/>
              </a:rPr>
            </a:br>
            <a:endParaRPr lang="en-US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3698" u="none" strike="noStrike" dirty="0">
                <a:latin typeface="Noto Sans KR" panose="020B0200000000000000" pitchFamily="34" charset="-128"/>
                <a:ea typeface="Noto Sans KR" panose="020B0200000000000000" pitchFamily="34" charset="-128"/>
              </a:rPr>
              <a:t>Indiscriminate Blocking</a:t>
            </a:r>
            <a:endParaRPr lang="ko-KR" sz="3698" u="none" strike="noStrike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br>
              <a:rPr dirty="0">
                <a:latin typeface="Noto Sans KR" panose="020B0200000000000000" pitchFamily="34" charset="-128"/>
                <a:ea typeface="Noto Sans KR" panose="020B0200000000000000" pitchFamily="34" charset="-128"/>
              </a:rPr>
            </a:br>
            <a:r>
              <a:rPr lang="en-US" altLang="ko-KR" sz="2737" u="none" strike="noStrike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Blocks all sound</a:t>
            </a:r>
          </a:p>
          <a:p>
            <a:pPr lvl="0" algn="ctr">
              <a:lnSpc>
                <a:spcPct val="116199"/>
              </a:lnSpc>
            </a:pPr>
            <a:r>
              <a:rPr lang="en" altLang="ko-KR" sz="2737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including alarms, conversation</a:t>
            </a:r>
            <a:endParaRPr lang="en-US" altLang="ko-KR" sz="2737" strike="noStrike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6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565900" y="-3797300"/>
            <a:ext cx="11214100" cy="226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0" y="4432300"/>
            <a:ext cx="18529300" cy="737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4432300"/>
            <a:ext cx="18529300" cy="737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2413000"/>
            <a:ext cx="144399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60900" y="863600"/>
            <a:ext cx="16535400" cy="15621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" sz="8799" b="1" u="none" strike="noStrike" spc="-88" dirty="0">
                <a:solidFill>
                  <a:srgbClr val="9ABBA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Demo Video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66700" y="1282700"/>
            <a:ext cx="10528300" cy="1308100"/>
          </a:xfrm>
          <a:prstGeom prst="rect">
            <a:avLst/>
          </a:prstGeom>
        </p:spPr>
      </p:pic>
      <p:pic>
        <p:nvPicPr>
          <p:cNvPr id="12" name="Online Media 11" descr="소웨공 GOYO">
            <a:hlinkClick r:id="" action="ppaction://media"/>
            <a:extLst>
              <a:ext uri="{FF2B5EF4-FFF2-40B4-BE49-F238E27FC236}">
                <a16:creationId xmlns:a16="http://schemas.microsoft.com/office/drawing/2014/main" id="{E2167E1D-3E53-C2EA-B010-BE49D15748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1"/>
          <a:stretch>
            <a:fillRect/>
          </a:stretch>
        </p:blipFill>
        <p:spPr>
          <a:xfrm>
            <a:off x="5692318" y="4449329"/>
            <a:ext cx="12999364" cy="7344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12F0-8DA5-66F3-09AF-F89ECB454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CD16DA-32E2-0687-8767-0AAD57CD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2D2CC4-4B28-F71D-F9DD-43AEDCC9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B4BB9D-0EEA-971E-EB03-481404DE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565900" y="-3797300"/>
            <a:ext cx="11214100" cy="22631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44A82A7-4894-40A9-A5B9-132AE5B3D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813555-FB34-1951-F88D-19F2D86860F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>
            <a:off x="3390900" y="2908300"/>
            <a:ext cx="17462500" cy="10020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C08016A-8120-1D06-F4A6-68470FBA2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0EEFF20-C490-804D-8C15-E7D63C3A7BCF}"/>
              </a:ext>
            </a:extLst>
          </p:cNvPr>
          <p:cNvSpPr txBox="1"/>
          <p:nvPr/>
        </p:nvSpPr>
        <p:spPr>
          <a:xfrm>
            <a:off x="4660900" y="774700"/>
            <a:ext cx="16535400" cy="17399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" sz="8799" b="0" i="0" u="none" strike="noStrike" spc="-88">
                <a:solidFill>
                  <a:srgbClr val="9ABBA3"/>
                </a:solidFill>
                <a:latin typeface="MapoDPP"/>
              </a:rPr>
              <a:t>System Architecture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FB44103-E6AC-2451-AF14-1F6A00AE01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6700" y="1282700"/>
            <a:ext cx="10528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3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565900" y="-3797300"/>
            <a:ext cx="11214100" cy="226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413000"/>
            <a:ext cx="144399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600525">
            <a:off x="2552700" y="4368800"/>
            <a:ext cx="2628900" cy="1384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660900" y="774700"/>
            <a:ext cx="16535400" cy="17399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" sz="8799" b="1" u="none" strike="noStrike" spc="-88" dirty="0">
                <a:solidFill>
                  <a:srgbClr val="9ABBA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Technical features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00525">
            <a:off x="3365500" y="4406900"/>
            <a:ext cx="2120900" cy="212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3100" y="4292600"/>
            <a:ext cx="137033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7700" y="8674100"/>
            <a:ext cx="13703300" cy="132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893300" y="4445000"/>
            <a:ext cx="104267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-US" sz="4799" spc="-192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Detection &amp; Collection</a:t>
            </a:r>
            <a:endParaRPr lang="en" sz="4799" u="none" strike="noStrike" spc="-192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44100" y="8826500"/>
            <a:ext cx="104267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799" b="0" i="0" u="none" strike="noStrike" spc="-192">
                <a:solidFill>
                  <a:srgbClr val="FFFFFF"/>
                </a:solidFill>
                <a:latin typeface="esamanru OTF Medium"/>
              </a:rPr>
              <a:t>Batch-based Verification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1400" y="9220200"/>
            <a:ext cx="13309600" cy="298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6700" y="4927600"/>
            <a:ext cx="2946400" cy="50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2900" y="9207500"/>
            <a:ext cx="2946400" cy="5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6800" y="4826000"/>
            <a:ext cx="13309600" cy="2984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461500" y="5676900"/>
            <a:ext cx="11303000" cy="2070100"/>
          </a:xfrm>
          <a:prstGeom prst="rect">
            <a:avLst/>
          </a:prstGeom>
        </p:spPr>
        <p:txBody>
          <a:bodyPr rtlCol="0" anchor="t"/>
          <a:lstStyle/>
          <a:p>
            <a:pPr marL="0" lvl="1" algn="ctr">
              <a:lnSpc>
                <a:spcPct val="132800"/>
              </a:lnSpc>
              <a:buClr>
                <a:srgbClr val="000000"/>
              </a:buClr>
            </a:pPr>
            <a:r>
              <a:rPr lang="en-US" altLang="ko-KR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Real-time Decibel Detection (VAD State Machine)</a:t>
            </a:r>
            <a:endParaRPr lang="en-US" sz="28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lvl="1" algn="ctr">
              <a:lnSpc>
                <a:spcPct val="132800"/>
              </a:lnSpc>
              <a:buClr>
                <a:srgbClr val="000000"/>
              </a:buClr>
            </a:pPr>
            <a:endParaRPr lang="en-US" sz="14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lvl="1" algn="ctr">
              <a:lnSpc>
                <a:spcPct val="132800"/>
              </a:lnSpc>
              <a:buClr>
                <a:srgbClr val="000000"/>
              </a:buClr>
            </a:pPr>
            <a:r>
              <a:rPr lang="en-US" altLang="ko-KR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Collects buffered data with overlapping intervals</a:t>
            </a:r>
          </a:p>
          <a:p>
            <a:pPr marL="0" lvl="1" algn="ctr">
              <a:lnSpc>
                <a:spcPct val="132800"/>
              </a:lnSpc>
              <a:buClr>
                <a:srgbClr val="000000"/>
              </a:buClr>
            </a:pPr>
            <a:r>
              <a:rPr lang="en-US" altLang="ko-KR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using Sliding Window method</a:t>
            </a:r>
            <a:endParaRPr lang="ko-KR" sz="28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26600" y="10134600"/>
            <a:ext cx="11569700" cy="1905000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32800"/>
              </a:lnSpc>
            </a:pPr>
            <a:r>
              <a:rPr lang="en-US" sz="32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Generates control signals only upon &gt;80% match</a:t>
            </a:r>
          </a:p>
          <a:p>
            <a:pPr algn="ctr">
              <a:lnSpc>
                <a:spcPct val="132800"/>
              </a:lnSpc>
            </a:pPr>
            <a:r>
              <a:rPr lang="en-US" sz="32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within a 3-second buffer</a:t>
            </a:r>
            <a:endParaRPr lang="ko-KR" sz="32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3200" u="none" strike="noStrike" dirty="0">
                <a:solidFill>
                  <a:srgbClr val="306B5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Minimizes the risk of misclassification</a:t>
            </a:r>
            <a:endParaRPr lang="ko-KR" sz="3200" u="none" strike="noStrike" dirty="0">
              <a:solidFill>
                <a:srgbClr val="306B53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7600525">
            <a:off x="2590800" y="8648700"/>
            <a:ext cx="2628900" cy="1384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200525">
            <a:off x="3403600" y="8699500"/>
            <a:ext cx="2120900" cy="2120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79800" y="4559300"/>
            <a:ext cx="1892300" cy="181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40100" y="8610600"/>
            <a:ext cx="2298700" cy="229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966700" y="1282700"/>
            <a:ext cx="10528300" cy="13081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EABA5F86-E0F1-7C15-B147-357431AA40E5}"/>
              </a:ext>
            </a:extLst>
          </p:cNvPr>
          <p:cNvSpPr/>
          <p:nvPr/>
        </p:nvSpPr>
        <p:spPr>
          <a:xfrm>
            <a:off x="10896600" y="11544300"/>
            <a:ext cx="914400" cy="527050"/>
          </a:xfrm>
          <a:prstGeom prst="rightArrow">
            <a:avLst/>
          </a:prstGeom>
          <a:solidFill>
            <a:srgbClr val="306B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306B5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4013200"/>
            <a:ext cx="10947400" cy="226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336800"/>
            <a:ext cx="144399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660900" y="863600"/>
            <a:ext cx="16535400" cy="15621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" sz="8799" b="1" u="none" strike="noStrike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Dataset &amp; training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19000" y="6057900"/>
            <a:ext cx="5181600" cy="800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endParaRPr lang="ko-KR" sz="4523" b="1" u="none" strike="noStrike" dirty="0">
              <a:solidFill>
                <a:srgbClr val="FFFFF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E7BD49-DD6B-80A3-2038-7B64BD932BFC}"/>
              </a:ext>
            </a:extLst>
          </p:cNvPr>
          <p:cNvGrpSpPr/>
          <p:nvPr/>
        </p:nvGrpSpPr>
        <p:grpSpPr>
          <a:xfrm>
            <a:off x="6263528" y="3670300"/>
            <a:ext cx="1778000" cy="1778000"/>
            <a:chOff x="2832100" y="4013200"/>
            <a:chExt cx="1778000" cy="17780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2100" y="4013200"/>
              <a:ext cx="1778000" cy="17780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62300" y="4381500"/>
              <a:ext cx="1206500" cy="10287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8414239-F24C-E6A5-169F-A434952F0630}"/>
              </a:ext>
            </a:extLst>
          </p:cNvPr>
          <p:cNvGrpSpPr/>
          <p:nvPr/>
        </p:nvGrpSpPr>
        <p:grpSpPr>
          <a:xfrm>
            <a:off x="17026181" y="3473450"/>
            <a:ext cx="1778000" cy="1803400"/>
            <a:chOff x="8305800" y="3975100"/>
            <a:chExt cx="1778000" cy="1803400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05800" y="3975100"/>
              <a:ext cx="1778000" cy="1778000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05800" y="4000500"/>
              <a:ext cx="1778000" cy="1778000"/>
            </a:xfrm>
            <a:prstGeom prst="rect">
              <a:avLst/>
            </a:prstGeom>
          </p:spPr>
        </p:pic>
      </p:grpSp>
      <p:pic>
        <p:nvPicPr>
          <p:cNvPr id="42" name="Picture 11">
            <a:extLst>
              <a:ext uri="{FF2B5EF4-FFF2-40B4-BE49-F238E27FC236}">
                <a16:creationId xmlns:a16="http://schemas.microsoft.com/office/drawing/2014/main" id="{E2D7408B-512B-9D65-7B34-1BD487AFCE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4508713-45CB-A0DE-3AEC-08BD5F49CA8E}"/>
              </a:ext>
            </a:extLst>
          </p:cNvPr>
          <p:cNvGrpSpPr/>
          <p:nvPr/>
        </p:nvGrpSpPr>
        <p:grpSpPr>
          <a:xfrm>
            <a:off x="3179857" y="5666627"/>
            <a:ext cx="7904281" cy="6286498"/>
            <a:chOff x="1522880" y="6032500"/>
            <a:chExt cx="4673600" cy="6286498"/>
          </a:xfrm>
        </p:grpSpPr>
        <p:pic>
          <p:nvPicPr>
            <p:cNvPr id="25" name="Picture 8">
              <a:extLst>
                <a:ext uri="{FF2B5EF4-FFF2-40B4-BE49-F238E27FC236}">
                  <a16:creationId xmlns:a16="http://schemas.microsoft.com/office/drawing/2014/main" id="{0715C94D-A5B3-D9D5-4EE5-B02C1597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47000"/>
            </a:blip>
            <a:stretch>
              <a:fillRect/>
            </a:stretch>
          </p:blipFill>
          <p:spPr>
            <a:xfrm rot="10800000">
              <a:off x="1522880" y="6032500"/>
              <a:ext cx="4673600" cy="1631576"/>
            </a:xfrm>
            <a:prstGeom prst="rect">
              <a:avLst/>
            </a:prstGeom>
          </p:spPr>
        </p:pic>
        <p:pic>
          <p:nvPicPr>
            <p:cNvPr id="41" name="Picture 14">
              <a:extLst>
                <a:ext uri="{FF2B5EF4-FFF2-40B4-BE49-F238E27FC236}">
                  <a16:creationId xmlns:a16="http://schemas.microsoft.com/office/drawing/2014/main" id="{4EF326E3-26CF-683C-D265-21D2D69B2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65000"/>
            </a:blip>
            <a:stretch>
              <a:fillRect/>
            </a:stretch>
          </p:blipFill>
          <p:spPr>
            <a:xfrm>
              <a:off x="1522880" y="6045199"/>
              <a:ext cx="4673600" cy="6273799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3395057" y="7277100"/>
            <a:ext cx="7514942" cy="4864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Used open source data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2246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" sz="2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UrbanSound8K</a:t>
            </a:r>
            <a:r>
              <a:rPr lang="en-US" altLang="ko-KR" sz="2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lang="en" sz="2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 ESC-50</a:t>
            </a:r>
            <a:r>
              <a:rPr lang="en-US" altLang="ko-KR" sz="2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lang="ko-KR" altLang="en-US" sz="2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" sz="240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Freesound</a:t>
            </a:r>
            <a:r>
              <a:rPr lang="en" sz="2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API </a:t>
            </a:r>
            <a:r>
              <a:rPr lang="en" sz="1979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
</a:t>
            </a:r>
            <a:r>
              <a:rPr lang="en-US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Target (40~60 for each class)</a:t>
            </a:r>
            <a:endParaRPr lang="en-US" sz="20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Refridgeator, Vacuum Cleaner, AC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Microwave, Hair </a:t>
            </a:r>
            <a:r>
              <a:rPr lang="en-US" altLang="ko-KR" sz="2400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</a:t>
            </a: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ryer</a:t>
            </a:r>
          </a:p>
          <a:p>
            <a:pPr lvl="0" algn="ctr">
              <a:lnSpc>
                <a:spcPct val="116199"/>
              </a:lnSpc>
            </a:pPr>
            <a:endParaRPr lang="ko-KR" sz="1979" u="none" strike="noStrike" dirty="0">
              <a:solidFill>
                <a:srgbClr val="595959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r>
              <a:rPr lang="en-US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Non-Target (190)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Daily Life Noise (e.g. Conversation)</a:t>
            </a:r>
            <a:endParaRPr lang="en" altLang="ko-KR" sz="2400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endParaRPr lang="en" sz="9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r>
              <a:rPr lang="en" sz="2800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Total 480+ au</a:t>
            </a:r>
            <a:r>
              <a:rPr lang="en-US" sz="2800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di</a:t>
            </a:r>
            <a:r>
              <a:rPr lang="en" sz="2800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o data set</a:t>
            </a:r>
            <a:endParaRPr lang="ko-KR" sz="4000" u="none" strike="noStrike" dirty="0">
              <a:solidFill>
                <a:srgbClr val="F93808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75705" y="5969000"/>
            <a:ext cx="7153647" cy="800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4400" b="1" u="none" strike="noStrike" dirty="0">
                <a:solidFill>
                  <a:srgbClr val="306B5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Dataset</a:t>
            </a:r>
            <a:endParaRPr lang="ko-KR" sz="4400" b="1" u="none" strike="noStrike" dirty="0">
              <a:solidFill>
                <a:srgbClr val="306B5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1B25CE-AB08-9056-8BC8-EB7F9A908FA5}"/>
              </a:ext>
            </a:extLst>
          </p:cNvPr>
          <p:cNvGrpSpPr/>
          <p:nvPr/>
        </p:nvGrpSpPr>
        <p:grpSpPr>
          <a:xfrm>
            <a:off x="13963041" y="5666627"/>
            <a:ext cx="7904281" cy="6286498"/>
            <a:chOff x="1522880" y="6032500"/>
            <a:chExt cx="4673600" cy="6286498"/>
          </a:xfrm>
        </p:grpSpPr>
        <p:pic>
          <p:nvPicPr>
            <p:cNvPr id="55" name="Picture 8">
              <a:extLst>
                <a:ext uri="{FF2B5EF4-FFF2-40B4-BE49-F238E27FC236}">
                  <a16:creationId xmlns:a16="http://schemas.microsoft.com/office/drawing/2014/main" id="{7F81998C-2832-ECA8-0D22-A7DFBE566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47000"/>
            </a:blip>
            <a:stretch>
              <a:fillRect/>
            </a:stretch>
          </p:blipFill>
          <p:spPr>
            <a:xfrm rot="10800000">
              <a:off x="1522880" y="6032500"/>
              <a:ext cx="4673600" cy="1631576"/>
            </a:xfrm>
            <a:prstGeom prst="rect">
              <a:avLst/>
            </a:prstGeom>
          </p:spPr>
        </p:pic>
        <p:pic>
          <p:nvPicPr>
            <p:cNvPr id="56" name="Picture 14">
              <a:extLst>
                <a:ext uri="{FF2B5EF4-FFF2-40B4-BE49-F238E27FC236}">
                  <a16:creationId xmlns:a16="http://schemas.microsoft.com/office/drawing/2014/main" id="{DCA7316B-E6DF-CE88-B140-49C17272F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65000"/>
            </a:blip>
            <a:stretch>
              <a:fillRect/>
            </a:stretch>
          </p:blipFill>
          <p:spPr>
            <a:xfrm>
              <a:off x="1522880" y="6045199"/>
              <a:ext cx="4673600" cy="6273799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14157710" y="7298204"/>
            <a:ext cx="7514942" cy="452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Data Preprocessing</a:t>
            </a:r>
            <a:endParaRPr lang="ko-KR" sz="28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Resampled all audio to 16kHz and removed silent intervals</a:t>
            </a:r>
          </a:p>
          <a:p>
            <a:pPr lvl="0" algn="ctr">
              <a:lnSpc>
                <a:spcPct val="116199"/>
              </a:lnSpc>
            </a:pPr>
            <a:endParaRPr lang="ko-KR" sz="2800" u="none" strike="noStrike" dirty="0">
              <a:solidFill>
                <a:srgbClr val="595959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Data Augmentation</a:t>
            </a:r>
          </a:p>
          <a:p>
            <a:pPr algn="ctr">
              <a:lnSpc>
                <a:spcPct val="116199"/>
              </a:lnSpc>
            </a:pPr>
            <a:r>
              <a:rPr lang="en-US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Noise Injection &amp; Pitch Shifting</a:t>
            </a:r>
          </a:p>
          <a:p>
            <a:pPr algn="ctr">
              <a:lnSpc>
                <a:spcPct val="116199"/>
              </a:lnSpc>
            </a:pPr>
            <a:r>
              <a:rPr lang="en-US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To address low diversity by insufficient Target data</a:t>
            </a:r>
          </a:p>
          <a:p>
            <a:pPr algn="ctr">
              <a:lnSpc>
                <a:spcPct val="116199"/>
              </a:lnSpc>
            </a:pPr>
            <a:endParaRPr lang="ko-KR" sz="2400" u="none" strike="noStrike" dirty="0">
              <a:solidFill>
                <a:srgbClr val="595959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r>
              <a:rPr lang="en-US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Relatively higher augmentation probability to Target class</a:t>
            </a:r>
            <a:endParaRPr lang="ko-KR" sz="2400" u="none" strike="noStrike" dirty="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875971" y="6007473"/>
            <a:ext cx="8078420" cy="730251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600" b="1" u="none" strike="noStrike" dirty="0">
                <a:solidFill>
                  <a:srgbClr val="306B5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Preprocessing &amp; Argumentation</a:t>
            </a:r>
            <a:endParaRPr lang="ko-KR" sz="3600" b="1" u="none" strike="noStrike" dirty="0">
              <a:solidFill>
                <a:srgbClr val="306B5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2184C-A705-E113-F620-80B7DE90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068917-D8D3-E915-A689-F1658DD9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24384000" cy="13716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3976AD-E251-5C4F-755F-D22233CF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3ABCFC-3815-CFFA-F522-F9AD5AF0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-4013200"/>
            <a:ext cx="10947400" cy="22631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061C384-3E7D-F589-3F4C-2A47025DC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336800"/>
            <a:ext cx="14439900" cy="1066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4418531-8A57-714F-1860-267CDD0E8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1231900"/>
            <a:ext cx="2959100" cy="2959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94E86D6-F500-30B0-DEA5-9B16BB1F4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1409700"/>
            <a:ext cx="2603500" cy="26035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1FA811E-9A0D-A744-A694-0340D4954351}"/>
              </a:ext>
            </a:extLst>
          </p:cNvPr>
          <p:cNvSpPr txBox="1"/>
          <p:nvPr/>
        </p:nvSpPr>
        <p:spPr>
          <a:xfrm>
            <a:off x="4660900" y="863600"/>
            <a:ext cx="16535400" cy="1562100"/>
          </a:xfrm>
          <a:prstGeom prst="rect">
            <a:avLst/>
          </a:prstGeom>
        </p:spPr>
        <p:txBody>
          <a:bodyPr lIns="0" tIns="111758" rIns="0" bIns="111758" rtlCol="0" anchor="ctr"/>
          <a:lstStyle/>
          <a:p>
            <a:pPr lvl="0" algn="l">
              <a:lnSpc>
                <a:spcPct val="99600"/>
              </a:lnSpc>
            </a:pPr>
            <a:r>
              <a:rPr lang="en" sz="8799" b="1" u="none" strike="noStrike" spc="-88" dirty="0">
                <a:solidFill>
                  <a:srgbClr val="FFFFF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Dataset &amp; training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BEBCD1F-4073-563D-F193-3CFCF1FAF05E}"/>
              </a:ext>
            </a:extLst>
          </p:cNvPr>
          <p:cNvSpPr txBox="1"/>
          <p:nvPr/>
        </p:nvSpPr>
        <p:spPr>
          <a:xfrm>
            <a:off x="12319000" y="6057900"/>
            <a:ext cx="5181600" cy="800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endParaRPr lang="ko-KR" sz="4523" b="1" u="none" strike="noStrike" dirty="0">
              <a:solidFill>
                <a:srgbClr val="FFFFF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19C7E5-FF2C-0B73-D906-810F9AB27AB2}"/>
              </a:ext>
            </a:extLst>
          </p:cNvPr>
          <p:cNvGrpSpPr/>
          <p:nvPr/>
        </p:nvGrpSpPr>
        <p:grpSpPr>
          <a:xfrm>
            <a:off x="11303000" y="3473450"/>
            <a:ext cx="1778000" cy="1803400"/>
            <a:chOff x="8305800" y="3975100"/>
            <a:chExt cx="1778000" cy="1803400"/>
          </a:xfrm>
        </p:grpSpPr>
        <p:pic>
          <p:nvPicPr>
            <p:cNvPr id="28" name="Picture 28">
              <a:extLst>
                <a:ext uri="{FF2B5EF4-FFF2-40B4-BE49-F238E27FC236}">
                  <a16:creationId xmlns:a16="http://schemas.microsoft.com/office/drawing/2014/main" id="{16257DE2-F794-DA4E-29F3-D764B774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5800" y="3975100"/>
              <a:ext cx="1778000" cy="1778000"/>
            </a:xfrm>
            <a:prstGeom prst="rect">
              <a:avLst/>
            </a:prstGeom>
          </p:spPr>
        </p:pic>
        <p:pic>
          <p:nvPicPr>
            <p:cNvPr id="31" name="Picture 31">
              <a:extLst>
                <a:ext uri="{FF2B5EF4-FFF2-40B4-BE49-F238E27FC236}">
                  <a16:creationId xmlns:a16="http://schemas.microsoft.com/office/drawing/2014/main" id="{0A73B1C7-6C93-6F2F-C0EE-82C36F55A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5800" y="4000500"/>
              <a:ext cx="1778000" cy="1778000"/>
            </a:xfrm>
            <a:prstGeom prst="rect">
              <a:avLst/>
            </a:prstGeom>
          </p:spPr>
        </p:pic>
      </p:grpSp>
      <p:pic>
        <p:nvPicPr>
          <p:cNvPr id="42" name="Picture 11">
            <a:extLst>
              <a:ext uri="{FF2B5EF4-FFF2-40B4-BE49-F238E27FC236}">
                <a16:creationId xmlns:a16="http://schemas.microsoft.com/office/drawing/2014/main" id="{41F3DD4F-00B1-56E0-5156-25B6802CF5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6100" y="1181100"/>
            <a:ext cx="11531600" cy="14351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480D941D-B2EA-0EF9-799E-0ED460FF6CE0}"/>
              </a:ext>
            </a:extLst>
          </p:cNvPr>
          <p:cNvGrpSpPr/>
          <p:nvPr/>
        </p:nvGrpSpPr>
        <p:grpSpPr>
          <a:xfrm>
            <a:off x="8239860" y="5666627"/>
            <a:ext cx="7904281" cy="6286498"/>
            <a:chOff x="1522880" y="6032500"/>
            <a:chExt cx="4673600" cy="6286498"/>
          </a:xfrm>
        </p:grpSpPr>
        <p:pic>
          <p:nvPicPr>
            <p:cNvPr id="55" name="Picture 8">
              <a:extLst>
                <a:ext uri="{FF2B5EF4-FFF2-40B4-BE49-F238E27FC236}">
                  <a16:creationId xmlns:a16="http://schemas.microsoft.com/office/drawing/2014/main" id="{7BF50920-3919-2F0B-83AB-BC2438987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47000"/>
            </a:blip>
            <a:stretch>
              <a:fillRect/>
            </a:stretch>
          </p:blipFill>
          <p:spPr>
            <a:xfrm rot="10800000">
              <a:off x="1522880" y="6032500"/>
              <a:ext cx="4673600" cy="1631576"/>
            </a:xfrm>
            <a:prstGeom prst="rect">
              <a:avLst/>
            </a:prstGeom>
          </p:spPr>
        </p:pic>
        <p:pic>
          <p:nvPicPr>
            <p:cNvPr id="56" name="Picture 14">
              <a:extLst>
                <a:ext uri="{FF2B5EF4-FFF2-40B4-BE49-F238E27FC236}">
                  <a16:creationId xmlns:a16="http://schemas.microsoft.com/office/drawing/2014/main" id="{4D789860-8163-71C8-FA21-A95CF62A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65000"/>
            </a:blip>
            <a:stretch>
              <a:fillRect/>
            </a:stretch>
          </p:blipFill>
          <p:spPr>
            <a:xfrm>
              <a:off x="1522880" y="6045199"/>
              <a:ext cx="4673600" cy="6273799"/>
            </a:xfrm>
            <a:prstGeom prst="rect">
              <a:avLst/>
            </a:prstGeom>
          </p:spPr>
        </p:pic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E48C535E-CEB7-B730-6782-43DDC2A1FDE0}"/>
              </a:ext>
            </a:extLst>
          </p:cNvPr>
          <p:cNvSpPr txBox="1"/>
          <p:nvPr/>
        </p:nvSpPr>
        <p:spPr>
          <a:xfrm>
            <a:off x="8434529" y="7298204"/>
            <a:ext cx="7514942" cy="4521200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Base Model: </a:t>
            </a:r>
            <a:r>
              <a:rPr lang="en-US" altLang="ko-KR" sz="2800" u="none" strike="noStrike" dirty="0" err="1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YAMNet</a:t>
            </a:r>
            <a:r>
              <a:rPr lang="en-US" altLang="ko-KR" sz="2800" u="none" strike="noStrike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 </a:t>
            </a:r>
          </a:p>
          <a:p>
            <a:pPr algn="ctr">
              <a:lnSpc>
                <a:spcPct val="116199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</a:t>
            </a:r>
            <a:r>
              <a:rPr lang="en-US" altLang="ko-KR" sz="2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udio classification model based on </a:t>
            </a:r>
            <a:r>
              <a:rPr lang="en-US" altLang="ko-KR" sz="240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MobileNet</a:t>
            </a:r>
            <a:r>
              <a:rPr lang="en-US" altLang="ko-KR" sz="2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optimized for mobile and edge environments</a:t>
            </a:r>
          </a:p>
          <a:p>
            <a:pPr algn="ctr">
              <a:lnSpc>
                <a:spcPct val="116199"/>
              </a:lnSpc>
            </a:pPr>
            <a:endParaRPr lang="ko-KR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latin typeface="Noto Sans KR" panose="020B0200000000000000" pitchFamily="34" charset="-128"/>
                <a:ea typeface="Noto Sans KR" panose="020B0200000000000000" pitchFamily="34" charset="-128"/>
              </a:rPr>
              <a:t>2-Phase Fine-tuning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Phase 1</a:t>
            </a:r>
            <a:r>
              <a:rPr lang="ko-KR" altLang="en-US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Backbone Freeze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Phase 2</a:t>
            </a:r>
            <a:r>
              <a:rPr lang="ko-KR" altLang="en-US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Backbone Unfreeze</a:t>
            </a:r>
            <a:r>
              <a:rPr lang="ko-KR" altLang="en-US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 u="none" strike="noStrike" dirty="0">
                <a:solidFill>
                  <a:srgbClr val="595959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&amp; Low Learning Rate</a:t>
            </a:r>
          </a:p>
          <a:p>
            <a:pPr lvl="0" algn="ctr">
              <a:lnSpc>
                <a:spcPct val="116199"/>
              </a:lnSpc>
            </a:pPr>
            <a:endParaRPr lang="ko-KR" sz="2000" u="none" strike="noStrike" dirty="0">
              <a:solidFill>
                <a:srgbClr val="595959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>
              <a:lnSpc>
                <a:spcPct val="116199"/>
              </a:lnSpc>
            </a:pPr>
            <a:r>
              <a:rPr lang="en-US" sz="2800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Parameter</a:t>
            </a:r>
          </a:p>
          <a:p>
            <a:pPr lvl="0" algn="ctr">
              <a:lnSpc>
                <a:spcPct val="116199"/>
              </a:lnSpc>
            </a:pPr>
            <a:r>
              <a:rPr lang="en" sz="2800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 </a:t>
            </a:r>
            <a:r>
              <a:rPr lang="e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Epoch: 100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 Batch size: 16</a:t>
            </a:r>
            <a:endParaRPr lang="ko-KR" sz="2400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DAE109F-4587-3632-38D4-2500A297A140}"/>
              </a:ext>
            </a:extLst>
          </p:cNvPr>
          <p:cNvSpPr txBox="1"/>
          <p:nvPr/>
        </p:nvSpPr>
        <p:spPr>
          <a:xfrm>
            <a:off x="8152790" y="6007473"/>
            <a:ext cx="8078420" cy="730251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4400" b="1" u="none" strike="noStrike" dirty="0">
                <a:solidFill>
                  <a:srgbClr val="306B5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Model Training</a:t>
            </a:r>
            <a:endParaRPr lang="ko-KR" sz="4400" b="1" u="none" strike="noStrike" dirty="0">
              <a:solidFill>
                <a:srgbClr val="306B5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814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582</Words>
  <Application>Microsoft Macintosh PowerPoint</Application>
  <PresentationFormat>Custom</PresentationFormat>
  <Paragraphs>182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esamanru OTF Medium</vt:lpstr>
      <vt:lpstr>Noto Sans KR ExtraBold</vt:lpstr>
      <vt:lpstr>Arial</vt:lpstr>
      <vt:lpstr>Noto Sans KR Medium</vt:lpstr>
      <vt:lpstr>Aptos</vt:lpstr>
      <vt:lpstr>Calibri</vt:lpstr>
      <vt:lpstr>MapoDPP</vt:lpstr>
      <vt:lpstr>Noto Sans KR</vt:lpstr>
      <vt:lpstr>Noto Sans KR Light</vt:lpstr>
      <vt:lpstr>Noto Sans KR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호영 정</cp:lastModifiedBy>
  <cp:revision>10</cp:revision>
  <dcterms:created xsi:type="dcterms:W3CDTF">2006-08-16T00:00:00Z</dcterms:created>
  <dcterms:modified xsi:type="dcterms:W3CDTF">2025-12-05T02:09:52Z</dcterms:modified>
</cp:coreProperties>
</file>